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57" r:id="rId3"/>
    <p:sldId id="256" r:id="rId4"/>
    <p:sldId id="260" r:id="rId5"/>
    <p:sldId id="261" r:id="rId6"/>
    <p:sldId id="258" r:id="rId7"/>
    <p:sldId id="259" r:id="rId8"/>
    <p:sldId id="262" r:id="rId9"/>
    <p:sldId id="264" r:id="rId10"/>
    <p:sldId id="268" r:id="rId11"/>
    <p:sldId id="270" r:id="rId12"/>
    <p:sldId id="271" r:id="rId13"/>
    <p:sldId id="276" r:id="rId14"/>
    <p:sldId id="275"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6C"/>
    <a:srgbClr val="429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19"/>
    <p:restoredTop sz="94636"/>
  </p:normalViewPr>
  <p:slideViewPr>
    <p:cSldViewPr snapToGrid="0">
      <p:cViewPr varScale="1">
        <p:scale>
          <a:sx n="65" d="100"/>
          <a:sy n="65" d="100"/>
        </p:scale>
        <p:origin x="240" y="1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C35F7-AAEA-0A46-842D-566274317B2E}"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997F9207-479B-A040-8837-4461D3501C31}">
      <dgm:prSet phldrT="[Text]" custT="1"/>
      <dgm:spPr>
        <a:solidFill>
          <a:srgbClr val="429126">
            <a:alpha val="50000"/>
          </a:srgbClr>
        </a:solidFill>
      </dgm:spPr>
      <dgm:t>
        <a:bodyPr/>
        <a:lstStyle/>
        <a:p>
          <a:r>
            <a:rPr lang="en-US" sz="1100" b="0" i="0" u="none" strike="noStrike" dirty="0">
              <a:solidFill>
                <a:srgbClr val="000000"/>
              </a:solidFill>
              <a:effectLst/>
            </a:rPr>
            <a:t>1. MSBA Analys</a:t>
          </a:r>
          <a:r>
            <a:rPr lang="en-US" sz="1100" dirty="0">
              <a:solidFill>
                <a:srgbClr val="000000"/>
              </a:solidFill>
            </a:rPr>
            <a:t>t A: </a:t>
          </a:r>
        </a:p>
        <a:p>
          <a:r>
            <a:rPr lang="en-US" sz="1100" b="0" i="0" u="none" strike="noStrike" dirty="0">
              <a:solidFill>
                <a:srgbClr val="000000"/>
              </a:solidFill>
              <a:effectLst/>
            </a:rPr>
            <a:t>msba_fg_ratios.csv.</a:t>
          </a:r>
          <a:endParaRPr lang="en-US" sz="1100" dirty="0"/>
        </a:p>
      </dgm:t>
    </dgm:pt>
    <dgm:pt modelId="{F7F3C455-4EC8-E442-853B-1F63E020080B}" type="parTrans" cxnId="{80088F09-62B5-B744-A9E0-2B6A74E95AD9}">
      <dgm:prSet/>
      <dgm:spPr/>
      <dgm:t>
        <a:bodyPr/>
        <a:lstStyle/>
        <a:p>
          <a:endParaRPr lang="en-US"/>
        </a:p>
      </dgm:t>
    </dgm:pt>
    <dgm:pt modelId="{6F1FE4CE-9671-5C47-8F8D-3A54B162EA2F}" type="sibTrans" cxnId="{80088F09-62B5-B744-A9E0-2B6A74E95AD9}">
      <dgm:prSet/>
      <dgm:spPr/>
      <dgm:t>
        <a:bodyPr/>
        <a:lstStyle/>
        <a:p>
          <a:endParaRPr lang="en-US"/>
        </a:p>
      </dgm:t>
    </dgm:pt>
    <dgm:pt modelId="{7CD094BF-1EF5-7E4E-8C23-F468AB6AEF8A}">
      <dgm:prSet phldrT="[Text]" custT="1"/>
      <dgm:spPr>
        <a:solidFill>
          <a:srgbClr val="429126">
            <a:alpha val="50000"/>
          </a:srgbClr>
        </a:solidFill>
      </dgm:spPr>
      <dgm:t>
        <a:bodyPr/>
        <a:lstStyle/>
        <a:p>
          <a:r>
            <a:rPr lang="en-US" sz="1100" dirty="0">
              <a:solidFill>
                <a:srgbClr val="000000"/>
              </a:solidFill>
            </a:rPr>
            <a:t>3. MSBA Analyst B:</a:t>
          </a:r>
        </a:p>
        <a:p>
          <a:r>
            <a:rPr lang="en-US" sz="1100" b="0" i="0" u="none" strike="noStrike" dirty="0">
              <a:solidFill>
                <a:srgbClr val="000000"/>
              </a:solidFill>
              <a:effectLst/>
            </a:rPr>
            <a:t>msba_fg_bankruptcy.csv</a:t>
          </a:r>
          <a:endParaRPr lang="en-US" sz="1100" dirty="0"/>
        </a:p>
      </dgm:t>
    </dgm:pt>
    <dgm:pt modelId="{2DE0758D-D600-AD4C-BF58-D5C148D987BA}" type="parTrans" cxnId="{7C91A369-13E3-5545-AF41-6EDE6CA3FD11}">
      <dgm:prSet/>
      <dgm:spPr/>
      <dgm:t>
        <a:bodyPr/>
        <a:lstStyle/>
        <a:p>
          <a:endParaRPr lang="en-US"/>
        </a:p>
      </dgm:t>
    </dgm:pt>
    <dgm:pt modelId="{B0341095-244D-9445-AB15-3B80D73D608E}" type="sibTrans" cxnId="{7C91A369-13E3-5545-AF41-6EDE6CA3FD11}">
      <dgm:prSet/>
      <dgm:spPr/>
      <dgm:t>
        <a:bodyPr/>
        <a:lstStyle/>
        <a:p>
          <a:endParaRPr lang="en-US"/>
        </a:p>
      </dgm:t>
    </dgm:pt>
    <dgm:pt modelId="{538A3912-76EF-874C-BCB7-F136A0A6C4DA}">
      <dgm:prSet phldrT="[Text]" custT="1"/>
      <dgm:spPr>
        <a:solidFill>
          <a:srgbClr val="429126">
            <a:alpha val="50000"/>
          </a:srgbClr>
        </a:solidFill>
      </dgm:spPr>
      <dgm:t>
        <a:bodyPr/>
        <a:lstStyle/>
        <a:p>
          <a:r>
            <a:rPr lang="en-US" sz="1100" dirty="0"/>
            <a:t>2. DATACORP: </a:t>
          </a:r>
        </a:p>
        <a:p>
          <a:r>
            <a:rPr lang="en-US" sz="1100" b="0" i="0" u="none" strike="noStrike" dirty="0">
              <a:solidFill>
                <a:srgbClr val="000000"/>
              </a:solidFill>
              <a:effectLst/>
            </a:rPr>
            <a:t>datacorp_financials.csv.</a:t>
          </a:r>
          <a:endParaRPr lang="en-US" sz="1100" dirty="0"/>
        </a:p>
      </dgm:t>
    </dgm:pt>
    <dgm:pt modelId="{C1B5C796-DF47-D24A-AAFF-90C9D82CDCD2}" type="parTrans" cxnId="{C3DDECF3-603B-7749-B5EF-7FFC58DA2750}">
      <dgm:prSet/>
      <dgm:spPr/>
      <dgm:t>
        <a:bodyPr/>
        <a:lstStyle/>
        <a:p>
          <a:endParaRPr lang="en-US"/>
        </a:p>
      </dgm:t>
    </dgm:pt>
    <dgm:pt modelId="{4AF7C7BB-22B5-7749-8497-2F7998627D0A}" type="sibTrans" cxnId="{C3DDECF3-603B-7749-B5EF-7FFC58DA2750}">
      <dgm:prSet/>
      <dgm:spPr/>
      <dgm:t>
        <a:bodyPr/>
        <a:lstStyle/>
        <a:p>
          <a:endParaRPr lang="en-US"/>
        </a:p>
      </dgm:t>
    </dgm:pt>
    <dgm:pt modelId="{71278CCB-2F4B-074F-BD55-7C81D448F96A}">
      <dgm:prSet custT="1"/>
      <dgm:spPr>
        <a:solidFill>
          <a:schemeClr val="accent1">
            <a:lumMod val="20000"/>
            <a:lumOff val="80000"/>
            <a:alpha val="50000"/>
          </a:schemeClr>
        </a:solidFill>
      </dgm:spPr>
      <dgm:t>
        <a:bodyPr/>
        <a:lstStyle/>
        <a:p>
          <a:r>
            <a:rPr lang="en-US" sz="1400" dirty="0">
              <a:solidFill>
                <a:srgbClr val="000000"/>
              </a:solidFill>
            </a:rPr>
            <a:t>company_profiles_to_predict_unlabeled.csv</a:t>
          </a:r>
          <a:endParaRPr lang="en-US" sz="1400" b="0" i="0" u="none" strike="noStrike" dirty="0">
            <a:solidFill>
              <a:srgbClr val="000000"/>
            </a:solidFill>
            <a:effectLst/>
          </a:endParaRPr>
        </a:p>
      </dgm:t>
    </dgm:pt>
    <dgm:pt modelId="{DD30D742-C5DE-D045-862E-9844B7B70BFE}" type="parTrans" cxnId="{AFA8AE8D-E89E-7C49-9A18-DF84068EC515}">
      <dgm:prSet/>
      <dgm:spPr/>
      <dgm:t>
        <a:bodyPr/>
        <a:lstStyle/>
        <a:p>
          <a:endParaRPr lang="en-US"/>
        </a:p>
      </dgm:t>
    </dgm:pt>
    <dgm:pt modelId="{1605673D-2A7B-044D-B3CC-405C9DCECDF1}" type="sibTrans" cxnId="{AFA8AE8D-E89E-7C49-9A18-DF84068EC515}">
      <dgm:prSet/>
      <dgm:spPr/>
      <dgm:t>
        <a:bodyPr/>
        <a:lstStyle/>
        <a:p>
          <a:endParaRPr lang="en-US"/>
        </a:p>
      </dgm:t>
    </dgm:pt>
    <dgm:pt modelId="{933BBCA6-71EC-2341-9ABA-675DB347BCCA}">
      <dgm:prSet phldrT="[Text]"/>
      <dgm:spPr>
        <a:blipFill rotWithShape="0">
          <a:blip xmlns:r="http://schemas.openxmlformats.org/officeDocument/2006/relationships" r:embed="rId1"/>
          <a:srcRect/>
          <a:stretch>
            <a:fillRect/>
          </a:stretch>
        </a:blipFill>
      </dgm:spPr>
      <dgm:t>
        <a:bodyPr/>
        <a:lstStyle/>
        <a:p>
          <a:endParaRPr lang="en-US" dirty="0"/>
        </a:p>
      </dgm:t>
    </dgm:pt>
    <dgm:pt modelId="{8291870C-1E38-214D-94F3-03DD2A477FCA}" type="sibTrans" cxnId="{92633CBB-01D2-5A40-826B-689404B95CDF}">
      <dgm:prSet/>
      <dgm:spPr/>
      <dgm:t>
        <a:bodyPr/>
        <a:lstStyle/>
        <a:p>
          <a:endParaRPr lang="en-US"/>
        </a:p>
      </dgm:t>
    </dgm:pt>
    <dgm:pt modelId="{AB9AE314-8CA2-0F4C-AE6C-9244EB3EC75F}" type="parTrans" cxnId="{92633CBB-01D2-5A40-826B-689404B95CDF}">
      <dgm:prSet/>
      <dgm:spPr/>
      <dgm:t>
        <a:bodyPr/>
        <a:lstStyle/>
        <a:p>
          <a:endParaRPr lang="en-US"/>
        </a:p>
      </dgm:t>
    </dgm:pt>
    <dgm:pt modelId="{4BFFEAC8-0E82-5B42-9F99-991542520617}" type="pres">
      <dgm:prSet presAssocID="{D3AC35F7-AAEA-0A46-842D-566274317B2E}" presName="composite" presStyleCnt="0">
        <dgm:presLayoutVars>
          <dgm:chMax val="1"/>
          <dgm:dir/>
          <dgm:resizeHandles val="exact"/>
        </dgm:presLayoutVars>
      </dgm:prSet>
      <dgm:spPr/>
    </dgm:pt>
    <dgm:pt modelId="{A93DA2D7-A43D-7648-A4D7-21BE8160C297}" type="pres">
      <dgm:prSet presAssocID="{D3AC35F7-AAEA-0A46-842D-566274317B2E}" presName="radial" presStyleCnt="0">
        <dgm:presLayoutVars>
          <dgm:animLvl val="ctr"/>
        </dgm:presLayoutVars>
      </dgm:prSet>
      <dgm:spPr/>
    </dgm:pt>
    <dgm:pt modelId="{BAD134DF-1FF9-5A40-86B1-9952D2DF93CF}" type="pres">
      <dgm:prSet presAssocID="{933BBCA6-71EC-2341-9ABA-675DB347BCCA}" presName="centerShape" presStyleLbl="vennNode1" presStyleIdx="0" presStyleCnt="5" custLinFactNeighborX="-150" custLinFactNeighborY="-650"/>
      <dgm:spPr/>
    </dgm:pt>
    <dgm:pt modelId="{1A0DC6EF-D900-084C-84EF-94AA47BE17C3}" type="pres">
      <dgm:prSet presAssocID="{997F9207-479B-A040-8837-4461D3501C31}" presName="node" presStyleLbl="vennNode1" presStyleIdx="1" presStyleCnt="5" custScaleX="121000" custScaleY="121000" custRadScaleRad="100959">
        <dgm:presLayoutVars>
          <dgm:bulletEnabled val="1"/>
        </dgm:presLayoutVars>
      </dgm:prSet>
      <dgm:spPr/>
    </dgm:pt>
    <dgm:pt modelId="{3FC5CCE1-3E88-9445-858F-B1DE554F23BD}" type="pres">
      <dgm:prSet presAssocID="{7CD094BF-1EF5-7E4E-8C23-F468AB6AEF8A}" presName="node" presStyleLbl="vennNode1" presStyleIdx="2" presStyleCnt="5" custScaleX="121000" custScaleY="121000" custRadScaleRad="100017" custRadScaleInc="-1186">
        <dgm:presLayoutVars>
          <dgm:bulletEnabled val="1"/>
        </dgm:presLayoutVars>
      </dgm:prSet>
      <dgm:spPr/>
    </dgm:pt>
    <dgm:pt modelId="{0F5A13B3-A796-4440-A1AE-C3E6185C9DDF}" type="pres">
      <dgm:prSet presAssocID="{71278CCB-2F4B-074F-BD55-7C81D448F96A}" presName="node" presStyleLbl="vennNode1" presStyleIdx="3" presStyleCnt="5" custScaleX="121000" custScaleY="121000" custRadScaleRad="98136">
        <dgm:presLayoutVars>
          <dgm:bulletEnabled val="1"/>
        </dgm:presLayoutVars>
      </dgm:prSet>
      <dgm:spPr/>
    </dgm:pt>
    <dgm:pt modelId="{FD67EB69-CDF9-D84A-AE49-8D1FC2CB1542}" type="pres">
      <dgm:prSet presAssocID="{538A3912-76EF-874C-BCB7-F136A0A6C4DA}" presName="node" presStyleLbl="vennNode1" presStyleIdx="4" presStyleCnt="5" custScaleX="121000" custScaleY="121000" custRadScaleRad="100017" custRadScaleInc="1186">
        <dgm:presLayoutVars>
          <dgm:bulletEnabled val="1"/>
        </dgm:presLayoutVars>
      </dgm:prSet>
      <dgm:spPr/>
    </dgm:pt>
  </dgm:ptLst>
  <dgm:cxnLst>
    <dgm:cxn modelId="{80088F09-62B5-B744-A9E0-2B6A74E95AD9}" srcId="{933BBCA6-71EC-2341-9ABA-675DB347BCCA}" destId="{997F9207-479B-A040-8837-4461D3501C31}" srcOrd="0" destOrd="0" parTransId="{F7F3C455-4EC8-E442-853B-1F63E020080B}" sibTransId="{6F1FE4CE-9671-5C47-8F8D-3A54B162EA2F}"/>
    <dgm:cxn modelId="{1109110C-3E23-1E43-9F35-1EEE7FF94944}" type="presOf" srcId="{538A3912-76EF-874C-BCB7-F136A0A6C4DA}" destId="{FD67EB69-CDF9-D84A-AE49-8D1FC2CB1542}" srcOrd="0" destOrd="0" presId="urn:microsoft.com/office/officeart/2005/8/layout/radial3"/>
    <dgm:cxn modelId="{9F797558-97A2-C64D-8D81-731B99E75793}" type="presOf" srcId="{933BBCA6-71EC-2341-9ABA-675DB347BCCA}" destId="{BAD134DF-1FF9-5A40-86B1-9952D2DF93CF}" srcOrd="0" destOrd="0" presId="urn:microsoft.com/office/officeart/2005/8/layout/radial3"/>
    <dgm:cxn modelId="{48BFC85B-6AC2-8D41-940B-09F667F8DD3F}" type="presOf" srcId="{997F9207-479B-A040-8837-4461D3501C31}" destId="{1A0DC6EF-D900-084C-84EF-94AA47BE17C3}" srcOrd="0" destOrd="0" presId="urn:microsoft.com/office/officeart/2005/8/layout/radial3"/>
    <dgm:cxn modelId="{D4AF5B62-ACBF-8C43-B26A-07CF12CAA6BC}" type="presOf" srcId="{71278CCB-2F4B-074F-BD55-7C81D448F96A}" destId="{0F5A13B3-A796-4440-A1AE-C3E6185C9DDF}" srcOrd="0" destOrd="0" presId="urn:microsoft.com/office/officeart/2005/8/layout/radial3"/>
    <dgm:cxn modelId="{843E3C67-9E30-6345-8DC9-A2291ECD23D9}" type="presOf" srcId="{D3AC35F7-AAEA-0A46-842D-566274317B2E}" destId="{4BFFEAC8-0E82-5B42-9F99-991542520617}" srcOrd="0" destOrd="0" presId="urn:microsoft.com/office/officeart/2005/8/layout/radial3"/>
    <dgm:cxn modelId="{7C91A369-13E3-5545-AF41-6EDE6CA3FD11}" srcId="{933BBCA6-71EC-2341-9ABA-675DB347BCCA}" destId="{7CD094BF-1EF5-7E4E-8C23-F468AB6AEF8A}" srcOrd="1" destOrd="0" parTransId="{2DE0758D-D600-AD4C-BF58-D5C148D987BA}" sibTransId="{B0341095-244D-9445-AB15-3B80D73D608E}"/>
    <dgm:cxn modelId="{AFA8AE8D-E89E-7C49-9A18-DF84068EC515}" srcId="{933BBCA6-71EC-2341-9ABA-675DB347BCCA}" destId="{71278CCB-2F4B-074F-BD55-7C81D448F96A}" srcOrd="2" destOrd="0" parTransId="{DD30D742-C5DE-D045-862E-9844B7B70BFE}" sibTransId="{1605673D-2A7B-044D-B3CC-405C9DCECDF1}"/>
    <dgm:cxn modelId="{92633CBB-01D2-5A40-826B-689404B95CDF}" srcId="{D3AC35F7-AAEA-0A46-842D-566274317B2E}" destId="{933BBCA6-71EC-2341-9ABA-675DB347BCCA}" srcOrd="0" destOrd="0" parTransId="{AB9AE314-8CA2-0F4C-AE6C-9244EB3EC75F}" sibTransId="{8291870C-1E38-214D-94F3-03DD2A477FCA}"/>
    <dgm:cxn modelId="{D3BD93D5-B138-6046-BC63-22B1682234F0}" type="presOf" srcId="{7CD094BF-1EF5-7E4E-8C23-F468AB6AEF8A}" destId="{3FC5CCE1-3E88-9445-858F-B1DE554F23BD}" srcOrd="0" destOrd="0" presId="urn:microsoft.com/office/officeart/2005/8/layout/radial3"/>
    <dgm:cxn modelId="{C3DDECF3-603B-7749-B5EF-7FFC58DA2750}" srcId="{933BBCA6-71EC-2341-9ABA-675DB347BCCA}" destId="{538A3912-76EF-874C-BCB7-F136A0A6C4DA}" srcOrd="3" destOrd="0" parTransId="{C1B5C796-DF47-D24A-AAFF-90C9D82CDCD2}" sibTransId="{4AF7C7BB-22B5-7749-8497-2F7998627D0A}"/>
    <dgm:cxn modelId="{CD07F708-8AEB-DA47-92B4-B179FEC5B42F}" type="presParOf" srcId="{4BFFEAC8-0E82-5B42-9F99-991542520617}" destId="{A93DA2D7-A43D-7648-A4D7-21BE8160C297}" srcOrd="0" destOrd="0" presId="urn:microsoft.com/office/officeart/2005/8/layout/radial3"/>
    <dgm:cxn modelId="{CC08345D-079A-E14B-8B77-30645803798F}" type="presParOf" srcId="{A93DA2D7-A43D-7648-A4D7-21BE8160C297}" destId="{BAD134DF-1FF9-5A40-86B1-9952D2DF93CF}" srcOrd="0" destOrd="0" presId="urn:microsoft.com/office/officeart/2005/8/layout/radial3"/>
    <dgm:cxn modelId="{20AC61D2-F355-6D4B-A124-5485D9619FC5}" type="presParOf" srcId="{A93DA2D7-A43D-7648-A4D7-21BE8160C297}" destId="{1A0DC6EF-D900-084C-84EF-94AA47BE17C3}" srcOrd="1" destOrd="0" presId="urn:microsoft.com/office/officeart/2005/8/layout/radial3"/>
    <dgm:cxn modelId="{32A903AD-A374-C04B-986B-4371199FCAA1}" type="presParOf" srcId="{A93DA2D7-A43D-7648-A4D7-21BE8160C297}" destId="{3FC5CCE1-3E88-9445-858F-B1DE554F23BD}" srcOrd="2" destOrd="0" presId="urn:microsoft.com/office/officeart/2005/8/layout/radial3"/>
    <dgm:cxn modelId="{1AD871E2-AB41-CC40-8C4A-F2A88F8A7490}" type="presParOf" srcId="{A93DA2D7-A43D-7648-A4D7-21BE8160C297}" destId="{0F5A13B3-A796-4440-A1AE-C3E6185C9DDF}" srcOrd="3" destOrd="0" presId="urn:microsoft.com/office/officeart/2005/8/layout/radial3"/>
    <dgm:cxn modelId="{DC423C2B-5D29-DC4D-AF9E-ABA64DC9E79C}" type="presParOf" srcId="{A93DA2D7-A43D-7648-A4D7-21BE8160C297}" destId="{FD67EB69-CDF9-D84A-AE49-8D1FC2CB1542}" srcOrd="4"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2F05AF-93AE-CF4D-8E9F-A842B5DCE12C}"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099FEA14-3DB6-AE48-9F95-00A925C337C2}">
      <dgm:prSet phldrT="[Text]" custT="1"/>
      <dgm:spPr/>
      <dgm:t>
        <a:bodyPr/>
        <a:lstStyle/>
        <a:p>
          <a:pPr algn="ctr"/>
          <a:r>
            <a:rPr lang="en-US" sz="1800" b="1" dirty="0">
              <a:solidFill>
                <a:srgbClr val="7030A0"/>
              </a:solidFill>
            </a:rPr>
            <a:t>AWS GLUE</a:t>
          </a:r>
        </a:p>
      </dgm:t>
    </dgm:pt>
    <dgm:pt modelId="{C99B7137-5BB7-9945-89A7-45347D82CEC0}" type="parTrans" cxnId="{DB883BF0-899E-D34E-A440-5E412A2132BA}">
      <dgm:prSet/>
      <dgm:spPr/>
      <dgm:t>
        <a:bodyPr/>
        <a:lstStyle/>
        <a:p>
          <a:endParaRPr lang="en-US"/>
        </a:p>
      </dgm:t>
    </dgm:pt>
    <dgm:pt modelId="{FA849C0B-DF5D-E342-A818-7C057151CF5F}" type="sibTrans" cxnId="{DB883BF0-899E-D34E-A440-5E412A2132BA}">
      <dgm:prSet/>
      <dgm:spPr/>
      <dgm:t>
        <a:bodyPr/>
        <a:lstStyle/>
        <a:p>
          <a:endParaRPr lang="en-US"/>
        </a:p>
      </dgm:t>
    </dgm:pt>
    <dgm:pt modelId="{5BB6D627-BD2F-AD4B-9629-13217B323DD8}">
      <dgm:prSet phldrT="[Text]"/>
      <dgm:spPr>
        <a:blipFill rotWithShape="0">
          <a:blip xmlns:r="http://schemas.openxmlformats.org/officeDocument/2006/relationships" r:embed="rId1"/>
          <a:srcRect/>
          <a:stretch>
            <a:fillRect/>
          </a:stretch>
        </a:blipFill>
      </dgm:spPr>
      <dgm:t>
        <a:bodyPr/>
        <a:lstStyle/>
        <a:p>
          <a:endParaRPr lang="en-US" dirty="0"/>
        </a:p>
      </dgm:t>
    </dgm:pt>
    <dgm:pt modelId="{CCC236BD-A321-A74C-BD03-0066CE7B4A63}" type="parTrans" cxnId="{07D7247A-876C-D847-A0B5-F5727AFE10D2}">
      <dgm:prSet/>
      <dgm:spPr/>
      <dgm:t>
        <a:bodyPr/>
        <a:lstStyle/>
        <a:p>
          <a:endParaRPr lang="en-US"/>
        </a:p>
      </dgm:t>
    </dgm:pt>
    <dgm:pt modelId="{1DFC66BE-C7D1-F64A-AB0E-B2A5B04E5D82}" type="sibTrans" cxnId="{07D7247A-876C-D847-A0B5-F5727AFE10D2}">
      <dgm:prSet/>
      <dgm:spPr/>
      <dgm:t>
        <a:bodyPr/>
        <a:lstStyle/>
        <a:p>
          <a:endParaRPr lang="en-US" dirty="0"/>
        </a:p>
      </dgm:t>
    </dgm:pt>
    <dgm:pt modelId="{9F58F126-5500-DE4F-B957-0EFE1EEBD09F}">
      <dgm:prSet phldrT="[Text]" custT="1"/>
      <dgm:spPr/>
      <dgm:t>
        <a:bodyPr/>
        <a:lstStyle/>
        <a:p>
          <a:pPr algn="ctr"/>
          <a:r>
            <a:rPr lang="en-US" sz="1800" b="1" dirty="0">
              <a:solidFill>
                <a:srgbClr val="7030A0"/>
              </a:solidFill>
            </a:rPr>
            <a:t>AWS REDSHIFT</a:t>
          </a:r>
        </a:p>
      </dgm:t>
    </dgm:pt>
    <dgm:pt modelId="{D0E54392-300A-4345-8BA5-09930EA9E9C2}" type="parTrans" cxnId="{6DF8EA2C-701C-1242-B818-5FF0678C24DE}">
      <dgm:prSet/>
      <dgm:spPr/>
      <dgm:t>
        <a:bodyPr/>
        <a:lstStyle/>
        <a:p>
          <a:endParaRPr lang="en-US"/>
        </a:p>
      </dgm:t>
    </dgm:pt>
    <dgm:pt modelId="{AD6FB3A3-9062-F440-9852-964EA928EB81}" type="sibTrans" cxnId="{6DF8EA2C-701C-1242-B818-5FF0678C24DE}">
      <dgm:prSet/>
      <dgm:spPr/>
      <dgm:t>
        <a:bodyPr/>
        <a:lstStyle/>
        <a:p>
          <a:endParaRPr lang="en-US"/>
        </a:p>
      </dgm:t>
    </dgm:pt>
    <dgm:pt modelId="{166C8A93-DB89-534E-8245-BD70AE63A6D8}">
      <dgm:prSet phldrT="[Text]"/>
      <dgm:spPr>
        <a:blipFill rotWithShape="0">
          <a:blip xmlns:r="http://schemas.openxmlformats.org/officeDocument/2006/relationships" r:embed="rId2"/>
          <a:srcRect/>
          <a:stretch>
            <a:fillRect/>
          </a:stretch>
        </a:blipFill>
      </dgm:spPr>
      <dgm:t>
        <a:bodyPr/>
        <a:lstStyle/>
        <a:p>
          <a:endParaRPr lang="en-US" dirty="0"/>
        </a:p>
      </dgm:t>
    </dgm:pt>
    <dgm:pt modelId="{7D3E8631-D01F-AD48-ABA5-C4D45FDCF1A8}" type="parTrans" cxnId="{E8B1EE42-F4FB-4246-AA46-B764A0688787}">
      <dgm:prSet/>
      <dgm:spPr/>
      <dgm:t>
        <a:bodyPr/>
        <a:lstStyle/>
        <a:p>
          <a:endParaRPr lang="en-US"/>
        </a:p>
      </dgm:t>
    </dgm:pt>
    <dgm:pt modelId="{7B1F5AE8-DDB0-5640-BB37-9F266B2DC7E8}" type="sibTrans" cxnId="{E8B1EE42-F4FB-4246-AA46-B764A0688787}">
      <dgm:prSet/>
      <dgm:spPr/>
      <dgm:t>
        <a:bodyPr/>
        <a:lstStyle/>
        <a:p>
          <a:endParaRPr lang="en-US"/>
        </a:p>
      </dgm:t>
    </dgm:pt>
    <dgm:pt modelId="{04D80F61-6E85-1642-8B4A-242CB4964D58}">
      <dgm:prSet phldrT="[Text]"/>
      <dgm:spPr/>
      <dgm:t>
        <a:bodyPr/>
        <a:lstStyle/>
        <a:p>
          <a:r>
            <a:rPr lang="en-US" b="1" dirty="0">
              <a:solidFill>
                <a:schemeClr val="accent3">
                  <a:lumMod val="75000"/>
                </a:schemeClr>
              </a:solidFill>
            </a:rPr>
            <a:t>AWS SAGEMAKER</a:t>
          </a:r>
        </a:p>
      </dgm:t>
    </dgm:pt>
    <dgm:pt modelId="{525617FB-6BD1-2A4D-A500-8439193419FE}" type="parTrans" cxnId="{AD515C1D-8E65-C543-AE9A-930897277C62}">
      <dgm:prSet/>
      <dgm:spPr/>
      <dgm:t>
        <a:bodyPr/>
        <a:lstStyle/>
        <a:p>
          <a:endParaRPr lang="en-US"/>
        </a:p>
      </dgm:t>
    </dgm:pt>
    <dgm:pt modelId="{9EC26394-3005-CC4B-A60E-A07730F07565}" type="sibTrans" cxnId="{AD515C1D-8E65-C543-AE9A-930897277C62}">
      <dgm:prSet/>
      <dgm:spPr/>
      <dgm:t>
        <a:bodyPr/>
        <a:lstStyle/>
        <a:p>
          <a:endParaRPr lang="en-US"/>
        </a:p>
      </dgm:t>
    </dgm:pt>
    <dgm:pt modelId="{E0026C36-0B65-CA44-9F37-AF5721A44E2A}">
      <dgm:prSet phldrT="[Text]"/>
      <dgm:spPr>
        <a:blipFill rotWithShape="0">
          <a:blip xmlns:r="http://schemas.openxmlformats.org/officeDocument/2006/relationships" r:embed="rId3"/>
          <a:srcRect/>
          <a:stretch>
            <a:fillRect/>
          </a:stretch>
        </a:blipFill>
      </dgm:spPr>
      <dgm:t>
        <a:bodyPr/>
        <a:lstStyle/>
        <a:p>
          <a:endParaRPr lang="en-US" dirty="0"/>
        </a:p>
      </dgm:t>
    </dgm:pt>
    <dgm:pt modelId="{9067BCE6-D4A4-8C41-8B8C-8A799D0BF65D}" type="sibTrans" cxnId="{00134179-673D-BC4A-BA04-D34314EDD970}">
      <dgm:prSet/>
      <dgm:spPr/>
      <dgm:t>
        <a:bodyPr/>
        <a:lstStyle/>
        <a:p>
          <a:endParaRPr lang="en-US" dirty="0"/>
        </a:p>
      </dgm:t>
    </dgm:pt>
    <dgm:pt modelId="{1F90D11E-DCFF-1B4A-A8AF-C6B87C5CD542}" type="parTrans" cxnId="{00134179-673D-BC4A-BA04-D34314EDD970}">
      <dgm:prSet/>
      <dgm:spPr/>
      <dgm:t>
        <a:bodyPr/>
        <a:lstStyle/>
        <a:p>
          <a:endParaRPr lang="en-US"/>
        </a:p>
      </dgm:t>
    </dgm:pt>
    <dgm:pt modelId="{6DF5211A-A0DD-8B4D-978D-0E97C69685CD}" type="pres">
      <dgm:prSet presAssocID="{D52F05AF-93AE-CF4D-8E9F-A842B5DCE12C}" presName="linearFlow" presStyleCnt="0">
        <dgm:presLayoutVars>
          <dgm:dir/>
          <dgm:animLvl val="lvl"/>
          <dgm:resizeHandles val="exact"/>
        </dgm:presLayoutVars>
      </dgm:prSet>
      <dgm:spPr/>
    </dgm:pt>
    <dgm:pt modelId="{9306DDDB-0FD9-104F-AE73-6AC8A7BAA5EA}" type="pres">
      <dgm:prSet presAssocID="{E0026C36-0B65-CA44-9F37-AF5721A44E2A}" presName="composite" presStyleCnt="0"/>
      <dgm:spPr/>
    </dgm:pt>
    <dgm:pt modelId="{E68C597E-402D-9B43-807F-845FAB244C70}" type="pres">
      <dgm:prSet presAssocID="{E0026C36-0B65-CA44-9F37-AF5721A44E2A}" presName="parTx" presStyleLbl="node1" presStyleIdx="0" presStyleCnt="3">
        <dgm:presLayoutVars>
          <dgm:chMax val="0"/>
          <dgm:chPref val="0"/>
          <dgm:bulletEnabled val="1"/>
        </dgm:presLayoutVars>
      </dgm:prSet>
      <dgm:spPr/>
    </dgm:pt>
    <dgm:pt modelId="{A88163FD-BB2C-EE45-B77A-64A16982FE8A}" type="pres">
      <dgm:prSet presAssocID="{E0026C36-0B65-CA44-9F37-AF5721A44E2A}" presName="parSh" presStyleLbl="node1" presStyleIdx="0" presStyleCnt="3" custScaleY="235796" custLinFactNeighborY="-10728"/>
      <dgm:spPr/>
    </dgm:pt>
    <dgm:pt modelId="{704A50D6-BC87-314B-9F53-0B4CD39AF4E4}" type="pres">
      <dgm:prSet presAssocID="{E0026C36-0B65-CA44-9F37-AF5721A44E2A}" presName="desTx" presStyleLbl="fgAcc1" presStyleIdx="0" presStyleCnt="3" custScaleX="121000" custScaleY="57247" custLinFactNeighborY="12620">
        <dgm:presLayoutVars>
          <dgm:bulletEnabled val="1"/>
        </dgm:presLayoutVars>
      </dgm:prSet>
      <dgm:spPr/>
    </dgm:pt>
    <dgm:pt modelId="{4D788131-77BB-2A47-97C6-13283FA19EF7}" type="pres">
      <dgm:prSet presAssocID="{9067BCE6-D4A4-8C41-8B8C-8A799D0BF65D}" presName="sibTrans" presStyleLbl="sibTrans2D1" presStyleIdx="0" presStyleCnt="2"/>
      <dgm:spPr/>
    </dgm:pt>
    <dgm:pt modelId="{523AFE07-652E-0242-8DE7-61657C01D46C}" type="pres">
      <dgm:prSet presAssocID="{9067BCE6-D4A4-8C41-8B8C-8A799D0BF65D}" presName="connTx" presStyleLbl="sibTrans2D1" presStyleIdx="0" presStyleCnt="2"/>
      <dgm:spPr/>
    </dgm:pt>
    <dgm:pt modelId="{FC901F59-4E20-7147-BE97-9610B3AC12B1}" type="pres">
      <dgm:prSet presAssocID="{5BB6D627-BD2F-AD4B-9629-13217B323DD8}" presName="composite" presStyleCnt="0"/>
      <dgm:spPr/>
    </dgm:pt>
    <dgm:pt modelId="{0949A474-8F8D-524C-8816-1A4333FDE7B5}" type="pres">
      <dgm:prSet presAssocID="{5BB6D627-BD2F-AD4B-9629-13217B323DD8}" presName="parTx" presStyleLbl="node1" presStyleIdx="0" presStyleCnt="3">
        <dgm:presLayoutVars>
          <dgm:chMax val="0"/>
          <dgm:chPref val="0"/>
          <dgm:bulletEnabled val="1"/>
        </dgm:presLayoutVars>
      </dgm:prSet>
      <dgm:spPr/>
    </dgm:pt>
    <dgm:pt modelId="{EFAAAE69-2411-2949-9F6B-52E4A3DDBC8D}" type="pres">
      <dgm:prSet presAssocID="{5BB6D627-BD2F-AD4B-9629-13217B323DD8}" presName="parSh" presStyleLbl="node1" presStyleIdx="1" presStyleCnt="3" custScaleY="235796" custLinFactNeighborY="-10728"/>
      <dgm:spPr/>
    </dgm:pt>
    <dgm:pt modelId="{FE26E3E1-842A-1C4B-8C91-1039A1DA508F}" type="pres">
      <dgm:prSet presAssocID="{5BB6D627-BD2F-AD4B-9629-13217B323DD8}" presName="desTx" presStyleLbl="fgAcc1" presStyleIdx="1" presStyleCnt="3" custScaleX="121000" custScaleY="53793" custLinFactNeighborY="12620">
        <dgm:presLayoutVars>
          <dgm:bulletEnabled val="1"/>
        </dgm:presLayoutVars>
      </dgm:prSet>
      <dgm:spPr/>
    </dgm:pt>
    <dgm:pt modelId="{99BADF31-2615-0249-92FF-5B7FE89CB6B0}" type="pres">
      <dgm:prSet presAssocID="{1DFC66BE-C7D1-F64A-AB0E-B2A5B04E5D82}" presName="sibTrans" presStyleLbl="sibTrans2D1" presStyleIdx="1" presStyleCnt="2"/>
      <dgm:spPr/>
    </dgm:pt>
    <dgm:pt modelId="{243CF305-71FB-D241-A4A8-62E342D8F03A}" type="pres">
      <dgm:prSet presAssocID="{1DFC66BE-C7D1-F64A-AB0E-B2A5B04E5D82}" presName="connTx" presStyleLbl="sibTrans2D1" presStyleIdx="1" presStyleCnt="2"/>
      <dgm:spPr/>
    </dgm:pt>
    <dgm:pt modelId="{8966EFB0-98C5-BA4B-A4E7-C4EAA3C89896}" type="pres">
      <dgm:prSet presAssocID="{166C8A93-DB89-534E-8245-BD70AE63A6D8}" presName="composite" presStyleCnt="0"/>
      <dgm:spPr/>
    </dgm:pt>
    <dgm:pt modelId="{0E9B63F1-CF77-E44E-8202-914B63EC1B62}" type="pres">
      <dgm:prSet presAssocID="{166C8A93-DB89-534E-8245-BD70AE63A6D8}" presName="parTx" presStyleLbl="node1" presStyleIdx="1" presStyleCnt="3">
        <dgm:presLayoutVars>
          <dgm:chMax val="0"/>
          <dgm:chPref val="0"/>
          <dgm:bulletEnabled val="1"/>
        </dgm:presLayoutVars>
      </dgm:prSet>
      <dgm:spPr/>
    </dgm:pt>
    <dgm:pt modelId="{C5EB6DE7-E928-D648-856E-1617B2D09164}" type="pres">
      <dgm:prSet presAssocID="{166C8A93-DB89-534E-8245-BD70AE63A6D8}" presName="parSh" presStyleLbl="node1" presStyleIdx="2" presStyleCnt="3" custScaleY="235796" custLinFactNeighborY="-10728"/>
      <dgm:spPr/>
    </dgm:pt>
    <dgm:pt modelId="{81DA492A-19A3-A346-9D7D-85E1F60C705A}" type="pres">
      <dgm:prSet presAssocID="{166C8A93-DB89-534E-8245-BD70AE63A6D8}" presName="desTx" presStyleLbl="fgAcc1" presStyleIdx="2" presStyleCnt="3" custScaleX="103107" custScaleY="61833" custLinFactNeighborX="-10757" custLinFactNeighborY="4015">
        <dgm:presLayoutVars>
          <dgm:bulletEnabled val="1"/>
        </dgm:presLayoutVars>
      </dgm:prSet>
      <dgm:spPr/>
    </dgm:pt>
  </dgm:ptLst>
  <dgm:cxnLst>
    <dgm:cxn modelId="{58752A08-DE3E-4642-ABEE-FDDCAAC153E5}" type="presOf" srcId="{1DFC66BE-C7D1-F64A-AB0E-B2A5B04E5D82}" destId="{243CF305-71FB-D241-A4A8-62E342D8F03A}" srcOrd="1" destOrd="0" presId="urn:microsoft.com/office/officeart/2005/8/layout/process3"/>
    <dgm:cxn modelId="{84B78D11-01C1-D347-BA57-A0712B87C9AB}" type="presOf" srcId="{E0026C36-0B65-CA44-9F37-AF5721A44E2A}" destId="{E68C597E-402D-9B43-807F-845FAB244C70}" srcOrd="0" destOrd="0" presId="urn:microsoft.com/office/officeart/2005/8/layout/process3"/>
    <dgm:cxn modelId="{11E78519-81E4-774E-AB93-8F344D218A13}" type="presOf" srcId="{099FEA14-3DB6-AE48-9F95-00A925C337C2}" destId="{704A50D6-BC87-314B-9F53-0B4CD39AF4E4}" srcOrd="0" destOrd="0" presId="urn:microsoft.com/office/officeart/2005/8/layout/process3"/>
    <dgm:cxn modelId="{AD515C1D-8E65-C543-AE9A-930897277C62}" srcId="{166C8A93-DB89-534E-8245-BD70AE63A6D8}" destId="{04D80F61-6E85-1642-8B4A-242CB4964D58}" srcOrd="0" destOrd="0" parTransId="{525617FB-6BD1-2A4D-A500-8439193419FE}" sibTransId="{9EC26394-3005-CC4B-A60E-A07730F07565}"/>
    <dgm:cxn modelId="{BE1F8026-3FDE-BF49-8C1E-285CB6B068AD}" type="presOf" srcId="{5BB6D627-BD2F-AD4B-9629-13217B323DD8}" destId="{0949A474-8F8D-524C-8816-1A4333FDE7B5}" srcOrd="0" destOrd="0" presId="urn:microsoft.com/office/officeart/2005/8/layout/process3"/>
    <dgm:cxn modelId="{6DF8EA2C-701C-1242-B818-5FF0678C24DE}" srcId="{5BB6D627-BD2F-AD4B-9629-13217B323DD8}" destId="{9F58F126-5500-DE4F-B957-0EFE1EEBD09F}" srcOrd="0" destOrd="0" parTransId="{D0E54392-300A-4345-8BA5-09930EA9E9C2}" sibTransId="{AD6FB3A3-9062-F440-9852-964EA928EB81}"/>
    <dgm:cxn modelId="{E8B1EE42-F4FB-4246-AA46-B764A0688787}" srcId="{D52F05AF-93AE-CF4D-8E9F-A842B5DCE12C}" destId="{166C8A93-DB89-534E-8245-BD70AE63A6D8}" srcOrd="2" destOrd="0" parTransId="{7D3E8631-D01F-AD48-ABA5-C4D45FDCF1A8}" sibTransId="{7B1F5AE8-DDB0-5640-BB37-9F266B2DC7E8}"/>
    <dgm:cxn modelId="{6B8A3D57-A999-C34D-8F58-666CAA679169}" type="presOf" srcId="{D52F05AF-93AE-CF4D-8E9F-A842B5DCE12C}" destId="{6DF5211A-A0DD-8B4D-978D-0E97C69685CD}" srcOrd="0" destOrd="0" presId="urn:microsoft.com/office/officeart/2005/8/layout/process3"/>
    <dgm:cxn modelId="{00134179-673D-BC4A-BA04-D34314EDD970}" srcId="{D52F05AF-93AE-CF4D-8E9F-A842B5DCE12C}" destId="{E0026C36-0B65-CA44-9F37-AF5721A44E2A}" srcOrd="0" destOrd="0" parTransId="{1F90D11E-DCFF-1B4A-A8AF-C6B87C5CD542}" sibTransId="{9067BCE6-D4A4-8C41-8B8C-8A799D0BF65D}"/>
    <dgm:cxn modelId="{07D7247A-876C-D847-A0B5-F5727AFE10D2}" srcId="{D52F05AF-93AE-CF4D-8E9F-A842B5DCE12C}" destId="{5BB6D627-BD2F-AD4B-9629-13217B323DD8}" srcOrd="1" destOrd="0" parTransId="{CCC236BD-A321-A74C-BD03-0066CE7B4A63}" sibTransId="{1DFC66BE-C7D1-F64A-AB0E-B2A5B04E5D82}"/>
    <dgm:cxn modelId="{CC0A7181-2F5D-A144-9DEB-739BC58C4803}" type="presOf" srcId="{9067BCE6-D4A4-8C41-8B8C-8A799D0BF65D}" destId="{4D788131-77BB-2A47-97C6-13283FA19EF7}" srcOrd="0" destOrd="0" presId="urn:microsoft.com/office/officeart/2005/8/layout/process3"/>
    <dgm:cxn modelId="{527D2C8B-2FB4-5046-B0BA-8170A1495524}" type="presOf" srcId="{9067BCE6-D4A4-8C41-8B8C-8A799D0BF65D}" destId="{523AFE07-652E-0242-8DE7-61657C01D46C}" srcOrd="1" destOrd="0" presId="urn:microsoft.com/office/officeart/2005/8/layout/process3"/>
    <dgm:cxn modelId="{84B7B798-55FA-9B4A-896E-6D94E15236A8}" type="presOf" srcId="{04D80F61-6E85-1642-8B4A-242CB4964D58}" destId="{81DA492A-19A3-A346-9D7D-85E1F60C705A}" srcOrd="0" destOrd="0" presId="urn:microsoft.com/office/officeart/2005/8/layout/process3"/>
    <dgm:cxn modelId="{8F8E31D5-F8E7-B945-8591-BA91FDE8511B}" type="presOf" srcId="{1DFC66BE-C7D1-F64A-AB0E-B2A5B04E5D82}" destId="{99BADF31-2615-0249-92FF-5B7FE89CB6B0}" srcOrd="0" destOrd="0" presId="urn:microsoft.com/office/officeart/2005/8/layout/process3"/>
    <dgm:cxn modelId="{CC22DFD6-38F2-1F41-A37A-C141C0FB6C28}" type="presOf" srcId="{9F58F126-5500-DE4F-B957-0EFE1EEBD09F}" destId="{FE26E3E1-842A-1C4B-8C91-1039A1DA508F}" srcOrd="0" destOrd="0" presId="urn:microsoft.com/office/officeart/2005/8/layout/process3"/>
    <dgm:cxn modelId="{97C7FFD7-BA3B-8843-B528-C3EEFC1585F9}" type="presOf" srcId="{5BB6D627-BD2F-AD4B-9629-13217B323DD8}" destId="{EFAAAE69-2411-2949-9F6B-52E4A3DDBC8D}" srcOrd="1" destOrd="0" presId="urn:microsoft.com/office/officeart/2005/8/layout/process3"/>
    <dgm:cxn modelId="{3A07EFD8-A4C6-364D-8B17-33FE79E224A7}" type="presOf" srcId="{166C8A93-DB89-534E-8245-BD70AE63A6D8}" destId="{C5EB6DE7-E928-D648-856E-1617B2D09164}" srcOrd="1" destOrd="0" presId="urn:microsoft.com/office/officeart/2005/8/layout/process3"/>
    <dgm:cxn modelId="{B7D800EB-77C8-D14D-A040-C2D1E291CB65}" type="presOf" srcId="{166C8A93-DB89-534E-8245-BD70AE63A6D8}" destId="{0E9B63F1-CF77-E44E-8202-914B63EC1B62}" srcOrd="0" destOrd="0" presId="urn:microsoft.com/office/officeart/2005/8/layout/process3"/>
    <dgm:cxn modelId="{DB883BF0-899E-D34E-A440-5E412A2132BA}" srcId="{E0026C36-0B65-CA44-9F37-AF5721A44E2A}" destId="{099FEA14-3DB6-AE48-9F95-00A925C337C2}" srcOrd="0" destOrd="0" parTransId="{C99B7137-5BB7-9945-89A7-45347D82CEC0}" sibTransId="{FA849C0B-DF5D-E342-A818-7C057151CF5F}"/>
    <dgm:cxn modelId="{FCD7B0F0-78E7-1A44-947F-2428F8E10CFB}" type="presOf" srcId="{E0026C36-0B65-CA44-9F37-AF5721A44E2A}" destId="{A88163FD-BB2C-EE45-B77A-64A16982FE8A}" srcOrd="1" destOrd="0" presId="urn:microsoft.com/office/officeart/2005/8/layout/process3"/>
    <dgm:cxn modelId="{C9794208-CC93-2042-8566-C6C8B081C39A}" type="presParOf" srcId="{6DF5211A-A0DD-8B4D-978D-0E97C69685CD}" destId="{9306DDDB-0FD9-104F-AE73-6AC8A7BAA5EA}" srcOrd="0" destOrd="0" presId="urn:microsoft.com/office/officeart/2005/8/layout/process3"/>
    <dgm:cxn modelId="{3C14CFAA-A866-8744-944B-2E1092992CBA}" type="presParOf" srcId="{9306DDDB-0FD9-104F-AE73-6AC8A7BAA5EA}" destId="{E68C597E-402D-9B43-807F-845FAB244C70}" srcOrd="0" destOrd="0" presId="urn:microsoft.com/office/officeart/2005/8/layout/process3"/>
    <dgm:cxn modelId="{D8A71CAB-1A82-A74E-82CD-BE8FB7E86E88}" type="presParOf" srcId="{9306DDDB-0FD9-104F-AE73-6AC8A7BAA5EA}" destId="{A88163FD-BB2C-EE45-B77A-64A16982FE8A}" srcOrd="1" destOrd="0" presId="urn:microsoft.com/office/officeart/2005/8/layout/process3"/>
    <dgm:cxn modelId="{E6FC1BE3-6122-D448-B118-F46A253B31C2}" type="presParOf" srcId="{9306DDDB-0FD9-104F-AE73-6AC8A7BAA5EA}" destId="{704A50D6-BC87-314B-9F53-0B4CD39AF4E4}" srcOrd="2" destOrd="0" presId="urn:microsoft.com/office/officeart/2005/8/layout/process3"/>
    <dgm:cxn modelId="{D860CFFA-DC1A-D347-AEAF-0A300867EAE6}" type="presParOf" srcId="{6DF5211A-A0DD-8B4D-978D-0E97C69685CD}" destId="{4D788131-77BB-2A47-97C6-13283FA19EF7}" srcOrd="1" destOrd="0" presId="urn:microsoft.com/office/officeart/2005/8/layout/process3"/>
    <dgm:cxn modelId="{2B91F9E2-D669-7B4F-B0C7-C6D949D0C60B}" type="presParOf" srcId="{4D788131-77BB-2A47-97C6-13283FA19EF7}" destId="{523AFE07-652E-0242-8DE7-61657C01D46C}" srcOrd="0" destOrd="0" presId="urn:microsoft.com/office/officeart/2005/8/layout/process3"/>
    <dgm:cxn modelId="{9DABB503-9842-0B42-9F84-82BE924B9EC5}" type="presParOf" srcId="{6DF5211A-A0DD-8B4D-978D-0E97C69685CD}" destId="{FC901F59-4E20-7147-BE97-9610B3AC12B1}" srcOrd="2" destOrd="0" presId="urn:microsoft.com/office/officeart/2005/8/layout/process3"/>
    <dgm:cxn modelId="{0F494B20-A180-494C-B4CD-BFABEC598337}" type="presParOf" srcId="{FC901F59-4E20-7147-BE97-9610B3AC12B1}" destId="{0949A474-8F8D-524C-8816-1A4333FDE7B5}" srcOrd="0" destOrd="0" presId="urn:microsoft.com/office/officeart/2005/8/layout/process3"/>
    <dgm:cxn modelId="{61223898-ED0E-3541-9E30-35F23025A6F6}" type="presParOf" srcId="{FC901F59-4E20-7147-BE97-9610B3AC12B1}" destId="{EFAAAE69-2411-2949-9F6B-52E4A3DDBC8D}" srcOrd="1" destOrd="0" presId="urn:microsoft.com/office/officeart/2005/8/layout/process3"/>
    <dgm:cxn modelId="{D5ECFDF8-8243-1F4D-90D1-1B3DA59A9700}" type="presParOf" srcId="{FC901F59-4E20-7147-BE97-9610B3AC12B1}" destId="{FE26E3E1-842A-1C4B-8C91-1039A1DA508F}" srcOrd="2" destOrd="0" presId="urn:microsoft.com/office/officeart/2005/8/layout/process3"/>
    <dgm:cxn modelId="{BEA548E6-7057-5A48-B35A-9330DA55187A}" type="presParOf" srcId="{6DF5211A-A0DD-8B4D-978D-0E97C69685CD}" destId="{99BADF31-2615-0249-92FF-5B7FE89CB6B0}" srcOrd="3" destOrd="0" presId="urn:microsoft.com/office/officeart/2005/8/layout/process3"/>
    <dgm:cxn modelId="{9F4B9C78-4C3A-974E-8EE2-309148E7B16A}" type="presParOf" srcId="{99BADF31-2615-0249-92FF-5B7FE89CB6B0}" destId="{243CF305-71FB-D241-A4A8-62E342D8F03A}" srcOrd="0" destOrd="0" presId="urn:microsoft.com/office/officeart/2005/8/layout/process3"/>
    <dgm:cxn modelId="{74781B5D-14C1-B64A-9EA6-548CCD28D68D}" type="presParOf" srcId="{6DF5211A-A0DD-8B4D-978D-0E97C69685CD}" destId="{8966EFB0-98C5-BA4B-A4E7-C4EAA3C89896}" srcOrd="4" destOrd="0" presId="urn:microsoft.com/office/officeart/2005/8/layout/process3"/>
    <dgm:cxn modelId="{5A4E978B-C502-6145-B901-C50ED6408570}" type="presParOf" srcId="{8966EFB0-98C5-BA4B-A4E7-C4EAA3C89896}" destId="{0E9B63F1-CF77-E44E-8202-914B63EC1B62}" srcOrd="0" destOrd="0" presId="urn:microsoft.com/office/officeart/2005/8/layout/process3"/>
    <dgm:cxn modelId="{79AF0A82-DD7B-ED49-BC49-1A7C2A76D6BD}" type="presParOf" srcId="{8966EFB0-98C5-BA4B-A4E7-C4EAA3C89896}" destId="{C5EB6DE7-E928-D648-856E-1617B2D09164}" srcOrd="1" destOrd="0" presId="urn:microsoft.com/office/officeart/2005/8/layout/process3"/>
    <dgm:cxn modelId="{3D1E9101-AECB-5F45-810C-90E59DD773CA}" type="presParOf" srcId="{8966EFB0-98C5-BA4B-A4E7-C4EAA3C89896}" destId="{81DA492A-19A3-A346-9D7D-85E1F60C705A}" srcOrd="2" destOrd="0" presId="urn:microsoft.com/office/officeart/2005/8/layout/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5280CF-9BAF-B847-AB76-202A7F89F95F}" type="doc">
      <dgm:prSet loTypeId="urn:microsoft.com/office/officeart/2005/8/layout/bProcess3" loCatId="" qsTypeId="urn:microsoft.com/office/officeart/2005/8/quickstyle/simple1" qsCatId="simple" csTypeId="urn:microsoft.com/office/officeart/2005/8/colors/accent1_2" csCatId="accent1" phldr="1"/>
      <dgm:spPr/>
    </dgm:pt>
    <dgm:pt modelId="{D9D7C4DF-B36E-2D45-9B0C-C89BBE394955}">
      <dgm:prSet phldrT="[Text]" phldr="1"/>
      <dgm:spPr>
        <a:blipFill rotWithShape="0">
          <a:blip xmlns:r="http://schemas.openxmlformats.org/officeDocument/2006/relationships" r:embed="rId1"/>
          <a:srcRect/>
          <a:stretch>
            <a:fillRect l="-49000" r="-49000"/>
          </a:stretch>
        </a:blipFill>
      </dgm:spPr>
      <dgm:t>
        <a:bodyPr/>
        <a:lstStyle/>
        <a:p>
          <a:endParaRPr lang="en-US" dirty="0"/>
        </a:p>
      </dgm:t>
    </dgm:pt>
    <dgm:pt modelId="{37C3CBBD-4C0D-3943-A664-D9C6CCEC3A80}" type="parTrans" cxnId="{EA6124A9-E748-024F-9662-4177318ECCBB}">
      <dgm:prSet/>
      <dgm:spPr/>
      <dgm:t>
        <a:bodyPr/>
        <a:lstStyle/>
        <a:p>
          <a:endParaRPr lang="en-US"/>
        </a:p>
      </dgm:t>
    </dgm:pt>
    <dgm:pt modelId="{8D3FFCB3-D261-1949-B7A5-E57CA2F06250}" type="sibTrans" cxnId="{EA6124A9-E748-024F-9662-4177318ECCBB}">
      <dgm:prSet/>
      <dgm:spPr>
        <a:ln>
          <a:solidFill>
            <a:schemeClr val="bg1"/>
          </a:solidFill>
        </a:ln>
      </dgm:spPr>
      <dgm:t>
        <a:bodyPr/>
        <a:lstStyle/>
        <a:p>
          <a:endParaRPr lang="en-US" dirty="0"/>
        </a:p>
      </dgm:t>
    </dgm:pt>
    <dgm:pt modelId="{590E98C2-5E2D-7644-9951-49FD37FBF35C}">
      <dgm:prSet phldrT="[Text]" phldr="1"/>
      <dgm:spPr>
        <a:blipFill rotWithShape="0">
          <a:blip xmlns:r="http://schemas.openxmlformats.org/officeDocument/2006/relationships" r:embed="rId2"/>
          <a:srcRect/>
          <a:stretch>
            <a:fillRect l="-47000" r="-47000"/>
          </a:stretch>
        </a:blipFill>
      </dgm:spPr>
      <dgm:t>
        <a:bodyPr/>
        <a:lstStyle/>
        <a:p>
          <a:endParaRPr lang="en-US" dirty="0"/>
        </a:p>
      </dgm:t>
    </dgm:pt>
    <dgm:pt modelId="{D71D5D35-DE7E-AE48-AE54-7EECB6BE7F5C}" type="parTrans" cxnId="{1978E4BE-798E-E946-93C6-26DA5DC63EA2}">
      <dgm:prSet/>
      <dgm:spPr/>
      <dgm:t>
        <a:bodyPr/>
        <a:lstStyle/>
        <a:p>
          <a:endParaRPr lang="en-US"/>
        </a:p>
      </dgm:t>
    </dgm:pt>
    <dgm:pt modelId="{666179CE-AF6E-884C-B5F9-4B393FDD8AE3}" type="sibTrans" cxnId="{1978E4BE-798E-E946-93C6-26DA5DC63EA2}">
      <dgm:prSet/>
      <dgm:spPr>
        <a:ln>
          <a:solidFill>
            <a:schemeClr val="bg1"/>
          </a:solidFill>
        </a:ln>
      </dgm:spPr>
      <dgm:t>
        <a:bodyPr/>
        <a:lstStyle/>
        <a:p>
          <a:endParaRPr lang="en-US" dirty="0">
            <a:solidFill>
              <a:schemeClr val="bg1"/>
            </a:solidFill>
          </a:endParaRPr>
        </a:p>
      </dgm:t>
    </dgm:pt>
    <dgm:pt modelId="{BCC34229-6588-4445-975D-65293ED5ADAE}">
      <dgm:prSet phldrT="[Text]" phldr="1"/>
      <dgm:spPr>
        <a:blipFill rotWithShape="0">
          <a:blip xmlns:r="http://schemas.openxmlformats.org/officeDocument/2006/relationships" r:embed="rId3"/>
          <a:srcRect/>
          <a:stretch>
            <a:fillRect l="-48000" r="-48000"/>
          </a:stretch>
        </a:blipFill>
      </dgm:spPr>
      <dgm:t>
        <a:bodyPr/>
        <a:lstStyle/>
        <a:p>
          <a:endParaRPr lang="en-US" dirty="0"/>
        </a:p>
      </dgm:t>
    </dgm:pt>
    <dgm:pt modelId="{DC97C7BA-600D-2D45-8DF5-D569BE1ACFE7}" type="parTrans" cxnId="{ECE111F5-7856-584B-A6C9-01A344C6CB8B}">
      <dgm:prSet/>
      <dgm:spPr/>
      <dgm:t>
        <a:bodyPr/>
        <a:lstStyle/>
        <a:p>
          <a:endParaRPr lang="en-US"/>
        </a:p>
      </dgm:t>
    </dgm:pt>
    <dgm:pt modelId="{0C4E2801-6180-144F-AA08-25974368CD43}" type="sibTrans" cxnId="{ECE111F5-7856-584B-A6C9-01A344C6CB8B}">
      <dgm:prSet/>
      <dgm:spPr/>
      <dgm:t>
        <a:bodyPr/>
        <a:lstStyle/>
        <a:p>
          <a:endParaRPr lang="en-US"/>
        </a:p>
      </dgm:t>
    </dgm:pt>
    <dgm:pt modelId="{D90C4F0E-D128-1847-9E0D-51F1A49AC546}" type="pres">
      <dgm:prSet presAssocID="{105280CF-9BAF-B847-AB76-202A7F89F95F}" presName="Name0" presStyleCnt="0">
        <dgm:presLayoutVars>
          <dgm:dir/>
          <dgm:resizeHandles val="exact"/>
        </dgm:presLayoutVars>
      </dgm:prSet>
      <dgm:spPr/>
    </dgm:pt>
    <dgm:pt modelId="{1CFD83B8-6F47-234D-B9E9-D1B5BEF8239A}" type="pres">
      <dgm:prSet presAssocID="{D9D7C4DF-B36E-2D45-9B0C-C89BBE394955}" presName="node" presStyleLbl="node1" presStyleIdx="0" presStyleCnt="3">
        <dgm:presLayoutVars>
          <dgm:bulletEnabled val="1"/>
        </dgm:presLayoutVars>
      </dgm:prSet>
      <dgm:spPr/>
    </dgm:pt>
    <dgm:pt modelId="{09B8E8AD-4491-FD4D-A3C5-980A4F1B5D6E}" type="pres">
      <dgm:prSet presAssocID="{8D3FFCB3-D261-1949-B7A5-E57CA2F06250}" presName="sibTrans" presStyleLbl="sibTrans1D1" presStyleIdx="0" presStyleCnt="2"/>
      <dgm:spPr/>
    </dgm:pt>
    <dgm:pt modelId="{9F81435C-5FF2-DB4A-99E5-E2E700C90ED1}" type="pres">
      <dgm:prSet presAssocID="{8D3FFCB3-D261-1949-B7A5-E57CA2F06250}" presName="connectorText" presStyleLbl="sibTrans1D1" presStyleIdx="0" presStyleCnt="2"/>
      <dgm:spPr/>
    </dgm:pt>
    <dgm:pt modelId="{6B7CE03D-15AE-4D40-A25D-2FAA65EB8311}" type="pres">
      <dgm:prSet presAssocID="{590E98C2-5E2D-7644-9951-49FD37FBF35C}" presName="node" presStyleLbl="node1" presStyleIdx="1" presStyleCnt="3">
        <dgm:presLayoutVars>
          <dgm:bulletEnabled val="1"/>
        </dgm:presLayoutVars>
      </dgm:prSet>
      <dgm:spPr/>
    </dgm:pt>
    <dgm:pt modelId="{50088D1D-8AD4-A24C-8033-1648F7C8D4B4}" type="pres">
      <dgm:prSet presAssocID="{666179CE-AF6E-884C-B5F9-4B393FDD8AE3}" presName="sibTrans" presStyleLbl="sibTrans1D1" presStyleIdx="1" presStyleCnt="2"/>
      <dgm:spPr/>
    </dgm:pt>
    <dgm:pt modelId="{28D0AA96-7ED7-7746-AC77-19F8C95291B0}" type="pres">
      <dgm:prSet presAssocID="{666179CE-AF6E-884C-B5F9-4B393FDD8AE3}" presName="connectorText" presStyleLbl="sibTrans1D1" presStyleIdx="1" presStyleCnt="2"/>
      <dgm:spPr/>
    </dgm:pt>
    <dgm:pt modelId="{5EC826CF-7A89-704B-8A9E-18761AF8AB9A}" type="pres">
      <dgm:prSet presAssocID="{BCC34229-6588-4445-975D-65293ED5ADAE}" presName="node" presStyleLbl="node1" presStyleIdx="2" presStyleCnt="3">
        <dgm:presLayoutVars>
          <dgm:bulletEnabled val="1"/>
        </dgm:presLayoutVars>
      </dgm:prSet>
      <dgm:spPr/>
    </dgm:pt>
  </dgm:ptLst>
  <dgm:cxnLst>
    <dgm:cxn modelId="{DC9E023C-9CC8-AD4B-B713-5A4809E784D6}" type="presOf" srcId="{BCC34229-6588-4445-975D-65293ED5ADAE}" destId="{5EC826CF-7A89-704B-8A9E-18761AF8AB9A}" srcOrd="0" destOrd="0" presId="urn:microsoft.com/office/officeart/2005/8/layout/bProcess3"/>
    <dgm:cxn modelId="{E51C6E4A-47B2-3B4E-96BC-A059566A4943}" type="presOf" srcId="{8D3FFCB3-D261-1949-B7A5-E57CA2F06250}" destId="{09B8E8AD-4491-FD4D-A3C5-980A4F1B5D6E}" srcOrd="0" destOrd="0" presId="urn:microsoft.com/office/officeart/2005/8/layout/bProcess3"/>
    <dgm:cxn modelId="{C78F0C52-E235-AB41-B1E0-61FD8B540339}" type="presOf" srcId="{590E98C2-5E2D-7644-9951-49FD37FBF35C}" destId="{6B7CE03D-15AE-4D40-A25D-2FAA65EB8311}" srcOrd="0" destOrd="0" presId="urn:microsoft.com/office/officeart/2005/8/layout/bProcess3"/>
    <dgm:cxn modelId="{556D708B-D6B4-7A41-AB70-0F29B2778AD0}" type="presOf" srcId="{8D3FFCB3-D261-1949-B7A5-E57CA2F06250}" destId="{9F81435C-5FF2-DB4A-99E5-E2E700C90ED1}" srcOrd="1" destOrd="0" presId="urn:microsoft.com/office/officeart/2005/8/layout/bProcess3"/>
    <dgm:cxn modelId="{663F628E-2D60-864C-9420-6B69A7C43C5C}" type="presOf" srcId="{D9D7C4DF-B36E-2D45-9B0C-C89BBE394955}" destId="{1CFD83B8-6F47-234D-B9E9-D1B5BEF8239A}" srcOrd="0" destOrd="0" presId="urn:microsoft.com/office/officeart/2005/8/layout/bProcess3"/>
    <dgm:cxn modelId="{EA6124A9-E748-024F-9662-4177318ECCBB}" srcId="{105280CF-9BAF-B847-AB76-202A7F89F95F}" destId="{D9D7C4DF-B36E-2D45-9B0C-C89BBE394955}" srcOrd="0" destOrd="0" parTransId="{37C3CBBD-4C0D-3943-A664-D9C6CCEC3A80}" sibTransId="{8D3FFCB3-D261-1949-B7A5-E57CA2F06250}"/>
    <dgm:cxn modelId="{9A0771B6-F673-344F-BC01-F0DF5D27E2E7}" type="presOf" srcId="{666179CE-AF6E-884C-B5F9-4B393FDD8AE3}" destId="{50088D1D-8AD4-A24C-8033-1648F7C8D4B4}" srcOrd="0" destOrd="0" presId="urn:microsoft.com/office/officeart/2005/8/layout/bProcess3"/>
    <dgm:cxn modelId="{E58A0EBE-B6E3-5241-AC0D-8489A6DBF47B}" type="presOf" srcId="{105280CF-9BAF-B847-AB76-202A7F89F95F}" destId="{D90C4F0E-D128-1847-9E0D-51F1A49AC546}" srcOrd="0" destOrd="0" presId="urn:microsoft.com/office/officeart/2005/8/layout/bProcess3"/>
    <dgm:cxn modelId="{1978E4BE-798E-E946-93C6-26DA5DC63EA2}" srcId="{105280CF-9BAF-B847-AB76-202A7F89F95F}" destId="{590E98C2-5E2D-7644-9951-49FD37FBF35C}" srcOrd="1" destOrd="0" parTransId="{D71D5D35-DE7E-AE48-AE54-7EECB6BE7F5C}" sibTransId="{666179CE-AF6E-884C-B5F9-4B393FDD8AE3}"/>
    <dgm:cxn modelId="{908342E3-54B6-EA41-9E31-6BEF5365AD28}" type="presOf" srcId="{666179CE-AF6E-884C-B5F9-4B393FDD8AE3}" destId="{28D0AA96-7ED7-7746-AC77-19F8C95291B0}" srcOrd="1" destOrd="0" presId="urn:microsoft.com/office/officeart/2005/8/layout/bProcess3"/>
    <dgm:cxn modelId="{ECE111F5-7856-584B-A6C9-01A344C6CB8B}" srcId="{105280CF-9BAF-B847-AB76-202A7F89F95F}" destId="{BCC34229-6588-4445-975D-65293ED5ADAE}" srcOrd="2" destOrd="0" parTransId="{DC97C7BA-600D-2D45-8DF5-D569BE1ACFE7}" sibTransId="{0C4E2801-6180-144F-AA08-25974368CD43}"/>
    <dgm:cxn modelId="{448D8F56-04DB-204B-80F4-370C2CD7BB76}" type="presParOf" srcId="{D90C4F0E-D128-1847-9E0D-51F1A49AC546}" destId="{1CFD83B8-6F47-234D-B9E9-D1B5BEF8239A}" srcOrd="0" destOrd="0" presId="urn:microsoft.com/office/officeart/2005/8/layout/bProcess3"/>
    <dgm:cxn modelId="{B538BF82-9544-404D-8E7B-A46A02273C75}" type="presParOf" srcId="{D90C4F0E-D128-1847-9E0D-51F1A49AC546}" destId="{09B8E8AD-4491-FD4D-A3C5-980A4F1B5D6E}" srcOrd="1" destOrd="0" presId="urn:microsoft.com/office/officeart/2005/8/layout/bProcess3"/>
    <dgm:cxn modelId="{65D5E60C-5D6E-694E-A766-60C8E3B75868}" type="presParOf" srcId="{09B8E8AD-4491-FD4D-A3C5-980A4F1B5D6E}" destId="{9F81435C-5FF2-DB4A-99E5-E2E700C90ED1}" srcOrd="0" destOrd="0" presId="urn:microsoft.com/office/officeart/2005/8/layout/bProcess3"/>
    <dgm:cxn modelId="{75B42314-7AC4-CA4C-927F-3FAD8D7EFDF3}" type="presParOf" srcId="{D90C4F0E-D128-1847-9E0D-51F1A49AC546}" destId="{6B7CE03D-15AE-4D40-A25D-2FAA65EB8311}" srcOrd="2" destOrd="0" presId="urn:microsoft.com/office/officeart/2005/8/layout/bProcess3"/>
    <dgm:cxn modelId="{CFC8C64B-2FCB-704A-A5DF-08CA8B1CFA3D}" type="presParOf" srcId="{D90C4F0E-D128-1847-9E0D-51F1A49AC546}" destId="{50088D1D-8AD4-A24C-8033-1648F7C8D4B4}" srcOrd="3" destOrd="0" presId="urn:microsoft.com/office/officeart/2005/8/layout/bProcess3"/>
    <dgm:cxn modelId="{E1C8EBB7-C978-8C4D-BCBC-5F037C5BE5A4}" type="presParOf" srcId="{50088D1D-8AD4-A24C-8033-1648F7C8D4B4}" destId="{28D0AA96-7ED7-7746-AC77-19F8C95291B0}" srcOrd="0" destOrd="0" presId="urn:microsoft.com/office/officeart/2005/8/layout/bProcess3"/>
    <dgm:cxn modelId="{60DB6DE5-C8AB-AC44-8832-69223ED524E6}" type="presParOf" srcId="{D90C4F0E-D128-1847-9E0D-51F1A49AC546}" destId="{5EC826CF-7A89-704B-8A9E-18761AF8AB9A}" srcOrd="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34DF-1FF9-5A40-86B1-9952D2DF93CF}">
      <dsp:nvSpPr>
        <dsp:cNvPr id="0" name=""/>
        <dsp:cNvSpPr/>
      </dsp:nvSpPr>
      <dsp:spPr>
        <a:xfrm>
          <a:off x="1378014" y="800073"/>
          <a:ext cx="2036108" cy="2036108"/>
        </a:xfrm>
        <a:prstGeom prst="ellipse">
          <a:avLst/>
        </a:prstGeom>
        <a:blipFill rotWithShape="0">
          <a:blip xmlns:r="http://schemas.openxmlformats.org/officeDocument/2006/relationships" r:embed="rId1"/>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676195" y="1098254"/>
        <a:ext cx="1439746" cy="1439746"/>
      </dsp:txXfrm>
    </dsp:sp>
    <dsp:sp modelId="{1A0DC6EF-D900-084C-84EF-94AA47BE17C3}">
      <dsp:nvSpPr>
        <dsp:cNvPr id="0" name=""/>
        <dsp:cNvSpPr/>
      </dsp:nvSpPr>
      <dsp:spPr>
        <a:xfrm>
          <a:off x="1784124" y="-106532"/>
          <a:ext cx="1231845" cy="1231845"/>
        </a:xfrm>
        <a:prstGeom prst="ellipse">
          <a:avLst/>
        </a:prstGeom>
        <a:solidFill>
          <a:srgbClr val="429126">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u="none" strike="noStrike" kern="1200" dirty="0">
              <a:solidFill>
                <a:srgbClr val="000000"/>
              </a:solidFill>
              <a:effectLst/>
            </a:rPr>
            <a:t>1. MSBA Analys</a:t>
          </a:r>
          <a:r>
            <a:rPr lang="en-US" sz="1100" kern="1200" dirty="0">
              <a:solidFill>
                <a:srgbClr val="000000"/>
              </a:solidFill>
            </a:rPr>
            <a:t>t A: </a:t>
          </a:r>
        </a:p>
        <a:p>
          <a:pPr marL="0" lvl="0" indent="0" algn="ctr" defTabSz="488950">
            <a:lnSpc>
              <a:spcPct val="90000"/>
            </a:lnSpc>
            <a:spcBef>
              <a:spcPct val="0"/>
            </a:spcBef>
            <a:spcAft>
              <a:spcPct val="35000"/>
            </a:spcAft>
            <a:buNone/>
          </a:pPr>
          <a:r>
            <a:rPr lang="en-US" sz="1100" b="0" i="0" u="none" strike="noStrike" kern="1200" dirty="0">
              <a:solidFill>
                <a:srgbClr val="000000"/>
              </a:solidFill>
              <a:effectLst/>
            </a:rPr>
            <a:t>msba_fg_ratios.csv.</a:t>
          </a:r>
          <a:endParaRPr lang="en-US" sz="1100" kern="1200" dirty="0"/>
        </a:p>
      </dsp:txBody>
      <dsp:txXfrm>
        <a:off x="1964524" y="73868"/>
        <a:ext cx="871045" cy="871045"/>
      </dsp:txXfrm>
    </dsp:sp>
    <dsp:sp modelId="{3FC5CCE1-3E88-9445-858F-B1DE554F23BD}">
      <dsp:nvSpPr>
        <dsp:cNvPr id="0" name=""/>
        <dsp:cNvSpPr/>
      </dsp:nvSpPr>
      <dsp:spPr>
        <a:xfrm>
          <a:off x="3110094" y="1194737"/>
          <a:ext cx="1231845" cy="1231845"/>
        </a:xfrm>
        <a:prstGeom prst="ellipse">
          <a:avLst/>
        </a:prstGeom>
        <a:solidFill>
          <a:srgbClr val="429126">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0000"/>
              </a:solidFill>
            </a:rPr>
            <a:t>3. MSBA Analyst B:</a:t>
          </a:r>
        </a:p>
        <a:p>
          <a:pPr marL="0" lvl="0" indent="0" algn="ctr" defTabSz="488950">
            <a:lnSpc>
              <a:spcPct val="90000"/>
            </a:lnSpc>
            <a:spcBef>
              <a:spcPct val="0"/>
            </a:spcBef>
            <a:spcAft>
              <a:spcPct val="35000"/>
            </a:spcAft>
            <a:buNone/>
          </a:pPr>
          <a:r>
            <a:rPr lang="en-US" sz="1100" b="0" i="0" u="none" strike="noStrike" kern="1200" dirty="0">
              <a:solidFill>
                <a:srgbClr val="000000"/>
              </a:solidFill>
              <a:effectLst/>
            </a:rPr>
            <a:t>msba_fg_bankruptcy.csv</a:t>
          </a:r>
          <a:endParaRPr lang="en-US" sz="1100" kern="1200" dirty="0"/>
        </a:p>
      </dsp:txBody>
      <dsp:txXfrm>
        <a:off x="3290494" y="1375137"/>
        <a:ext cx="871045" cy="871045"/>
      </dsp:txXfrm>
    </dsp:sp>
    <dsp:sp modelId="{0F5A13B3-A796-4440-A1AE-C3E6185C9DDF}">
      <dsp:nvSpPr>
        <dsp:cNvPr id="0" name=""/>
        <dsp:cNvSpPr/>
      </dsp:nvSpPr>
      <dsp:spPr>
        <a:xfrm>
          <a:off x="1784124" y="2520701"/>
          <a:ext cx="1231845" cy="1231845"/>
        </a:xfrm>
        <a:prstGeom prst="ellipse">
          <a:avLst/>
        </a:prstGeom>
        <a:solidFill>
          <a:schemeClr val="accent1">
            <a:lumMod val="20000"/>
            <a:lumOff val="80000"/>
            <a:alpha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solidFill>
            </a:rPr>
            <a:t>company_profiles_to_predict_unlabeled.csv</a:t>
          </a:r>
          <a:endParaRPr lang="en-US" sz="1400" b="0" i="0" u="none" strike="noStrike" kern="1200" dirty="0">
            <a:solidFill>
              <a:srgbClr val="000000"/>
            </a:solidFill>
            <a:effectLst/>
          </a:endParaRPr>
        </a:p>
      </dsp:txBody>
      <dsp:txXfrm>
        <a:off x="1964524" y="2701101"/>
        <a:ext cx="871045" cy="871045"/>
      </dsp:txXfrm>
    </dsp:sp>
    <dsp:sp modelId="{FD67EB69-CDF9-D84A-AE49-8D1FC2CB1542}">
      <dsp:nvSpPr>
        <dsp:cNvPr id="0" name=""/>
        <dsp:cNvSpPr/>
      </dsp:nvSpPr>
      <dsp:spPr>
        <a:xfrm>
          <a:off x="458153" y="1194737"/>
          <a:ext cx="1231845" cy="1231845"/>
        </a:xfrm>
        <a:prstGeom prst="ellipse">
          <a:avLst/>
        </a:prstGeom>
        <a:solidFill>
          <a:srgbClr val="429126">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2. DATACORP: </a:t>
          </a:r>
        </a:p>
        <a:p>
          <a:pPr marL="0" lvl="0" indent="0" algn="ctr" defTabSz="488950">
            <a:lnSpc>
              <a:spcPct val="90000"/>
            </a:lnSpc>
            <a:spcBef>
              <a:spcPct val="0"/>
            </a:spcBef>
            <a:spcAft>
              <a:spcPct val="35000"/>
            </a:spcAft>
            <a:buNone/>
          </a:pPr>
          <a:r>
            <a:rPr lang="en-US" sz="1100" b="0" i="0" u="none" strike="noStrike" kern="1200" dirty="0">
              <a:solidFill>
                <a:srgbClr val="000000"/>
              </a:solidFill>
              <a:effectLst/>
            </a:rPr>
            <a:t>datacorp_financials.csv.</a:t>
          </a:r>
          <a:endParaRPr lang="en-US" sz="1100" kern="1200" dirty="0"/>
        </a:p>
      </dsp:txBody>
      <dsp:txXfrm>
        <a:off x="638553" y="1375137"/>
        <a:ext cx="871045" cy="871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163FD-BB2C-EE45-B77A-64A16982FE8A}">
      <dsp:nvSpPr>
        <dsp:cNvPr id="0" name=""/>
        <dsp:cNvSpPr/>
      </dsp:nvSpPr>
      <dsp:spPr>
        <a:xfrm>
          <a:off x="3196" y="1730828"/>
          <a:ext cx="1723146" cy="1731685"/>
        </a:xfrm>
        <a:prstGeom prst="roundRect">
          <a:avLst>
            <a:gd name="adj" fmla="val 10000"/>
          </a:avLst>
        </a:prstGeom>
        <a:blipFill rotWithShape="0">
          <a:blip xmlns:r="http://schemas.openxmlformats.org/officeDocument/2006/relationships" r:embed="rId1"/>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dsp:txBody>
      <dsp:txXfrm>
        <a:off x="3196" y="1730828"/>
        <a:ext cx="1723146" cy="1127408"/>
      </dsp:txXfrm>
    </dsp:sp>
    <dsp:sp modelId="{704A50D6-BC87-314B-9F53-0B4CD39AF4E4}">
      <dsp:nvSpPr>
        <dsp:cNvPr id="0" name=""/>
        <dsp:cNvSpPr/>
      </dsp:nvSpPr>
      <dsp:spPr>
        <a:xfrm>
          <a:off x="175200" y="3000247"/>
          <a:ext cx="2085006" cy="56056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ctr" defTabSz="800100">
            <a:lnSpc>
              <a:spcPct val="90000"/>
            </a:lnSpc>
            <a:spcBef>
              <a:spcPct val="0"/>
            </a:spcBef>
            <a:spcAft>
              <a:spcPct val="15000"/>
            </a:spcAft>
            <a:buChar char="•"/>
          </a:pPr>
          <a:r>
            <a:rPr lang="en-US" sz="1800" b="1" kern="1200" dirty="0">
              <a:solidFill>
                <a:srgbClr val="7030A0"/>
              </a:solidFill>
            </a:rPr>
            <a:t>AWS GLUE</a:t>
          </a:r>
        </a:p>
      </dsp:txBody>
      <dsp:txXfrm>
        <a:off x="191618" y="3016665"/>
        <a:ext cx="2052170" cy="527726"/>
      </dsp:txXfrm>
    </dsp:sp>
    <dsp:sp modelId="{4D788131-77BB-2A47-97C6-13283FA19EF7}">
      <dsp:nvSpPr>
        <dsp:cNvPr id="0" name=""/>
        <dsp:cNvSpPr/>
      </dsp:nvSpPr>
      <dsp:spPr>
        <a:xfrm rot="8724">
          <a:off x="2032797" y="2083813"/>
          <a:ext cx="649687" cy="42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2032797" y="2169453"/>
        <a:ext cx="520983" cy="257407"/>
      </dsp:txXfrm>
    </dsp:sp>
    <dsp:sp modelId="{EFAAAE69-2411-2949-9F6B-52E4A3DDBC8D}">
      <dsp:nvSpPr>
        <dsp:cNvPr id="0" name=""/>
        <dsp:cNvSpPr/>
      </dsp:nvSpPr>
      <dsp:spPr>
        <a:xfrm>
          <a:off x="2952164" y="1738311"/>
          <a:ext cx="1723146" cy="1731685"/>
        </a:xfrm>
        <a:prstGeom prst="roundRect">
          <a:avLst>
            <a:gd name="adj" fmla="val 10000"/>
          </a:avLst>
        </a:prstGeom>
        <a:blipFill rotWithShape="0">
          <a:blip xmlns:r="http://schemas.openxmlformats.org/officeDocument/2006/relationships" r:embed="rId2"/>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dsp:txBody>
      <dsp:txXfrm>
        <a:off x="2952164" y="1738311"/>
        <a:ext cx="1723146" cy="1127408"/>
      </dsp:txXfrm>
    </dsp:sp>
    <dsp:sp modelId="{FE26E3E1-842A-1C4B-8C91-1039A1DA508F}">
      <dsp:nvSpPr>
        <dsp:cNvPr id="0" name=""/>
        <dsp:cNvSpPr/>
      </dsp:nvSpPr>
      <dsp:spPr>
        <a:xfrm>
          <a:off x="3124167" y="3024642"/>
          <a:ext cx="2085006" cy="5267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ctr" defTabSz="800100">
            <a:lnSpc>
              <a:spcPct val="90000"/>
            </a:lnSpc>
            <a:spcBef>
              <a:spcPct val="0"/>
            </a:spcBef>
            <a:spcAft>
              <a:spcPct val="15000"/>
            </a:spcAft>
            <a:buChar char="•"/>
          </a:pPr>
          <a:r>
            <a:rPr lang="en-US" sz="1800" b="1" kern="1200" dirty="0">
              <a:solidFill>
                <a:srgbClr val="7030A0"/>
              </a:solidFill>
            </a:rPr>
            <a:t>AWS REDSHIFT</a:t>
          </a:r>
        </a:p>
      </dsp:txBody>
      <dsp:txXfrm>
        <a:off x="3139595" y="3040070"/>
        <a:ext cx="2054150" cy="495885"/>
      </dsp:txXfrm>
    </dsp:sp>
    <dsp:sp modelId="{99BADF31-2615-0249-92FF-5B7FE89CB6B0}">
      <dsp:nvSpPr>
        <dsp:cNvPr id="0" name=""/>
        <dsp:cNvSpPr/>
      </dsp:nvSpPr>
      <dsp:spPr>
        <a:xfrm rot="21578189">
          <a:off x="4981759" y="2078037"/>
          <a:ext cx="649698" cy="42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4981760" y="2164248"/>
        <a:ext cx="520994" cy="257407"/>
      </dsp:txXfrm>
    </dsp:sp>
    <dsp:sp modelId="{C5EB6DE7-E928-D648-856E-1617B2D09164}">
      <dsp:nvSpPr>
        <dsp:cNvPr id="0" name=""/>
        <dsp:cNvSpPr/>
      </dsp:nvSpPr>
      <dsp:spPr>
        <a:xfrm>
          <a:off x="5901132" y="1719601"/>
          <a:ext cx="1723146" cy="1731685"/>
        </a:xfrm>
        <a:prstGeom prst="roundRect">
          <a:avLst>
            <a:gd name="adj" fmla="val 10000"/>
          </a:avLst>
        </a:prstGeom>
        <a:blipFill rotWithShape="0">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dsp:txBody>
      <dsp:txXfrm>
        <a:off x="5901132" y="1719601"/>
        <a:ext cx="1723146" cy="1127408"/>
      </dsp:txXfrm>
    </dsp:sp>
    <dsp:sp modelId="{81DA492A-19A3-A346-9D7D-85E1F60C705A}">
      <dsp:nvSpPr>
        <dsp:cNvPr id="0" name=""/>
        <dsp:cNvSpPr/>
      </dsp:nvSpPr>
      <dsp:spPr>
        <a:xfrm>
          <a:off x="6041937" y="3001340"/>
          <a:ext cx="1776684" cy="60546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solidFill>
                <a:schemeClr val="accent3">
                  <a:lumMod val="75000"/>
                </a:schemeClr>
              </a:solidFill>
            </a:rPr>
            <a:t>AWS SAGEMAKER</a:t>
          </a:r>
        </a:p>
      </dsp:txBody>
      <dsp:txXfrm>
        <a:off x="6059671" y="3019074"/>
        <a:ext cx="1741216" cy="57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8E8AD-4491-FD4D-A3C5-980A4F1B5D6E}">
      <dsp:nvSpPr>
        <dsp:cNvPr id="0" name=""/>
        <dsp:cNvSpPr/>
      </dsp:nvSpPr>
      <dsp:spPr>
        <a:xfrm>
          <a:off x="3362688" y="1572921"/>
          <a:ext cx="742870" cy="91440"/>
        </a:xfrm>
        <a:custGeom>
          <a:avLst/>
          <a:gdLst/>
          <a:ahLst/>
          <a:cxnLst/>
          <a:rect l="0" t="0" r="0" b="0"/>
          <a:pathLst>
            <a:path>
              <a:moveTo>
                <a:pt x="0" y="45720"/>
              </a:moveTo>
              <a:lnTo>
                <a:pt x="742870" y="45720"/>
              </a:lnTo>
            </a:path>
          </a:pathLst>
        </a:custGeom>
        <a:noFill/>
        <a:ln w="1270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14787" y="1614774"/>
        <a:ext cx="38673" cy="7734"/>
      </dsp:txXfrm>
    </dsp:sp>
    <dsp:sp modelId="{1CFD83B8-6F47-234D-B9E9-D1B5BEF8239A}">
      <dsp:nvSpPr>
        <dsp:cNvPr id="0" name=""/>
        <dsp:cNvSpPr/>
      </dsp:nvSpPr>
      <dsp:spPr>
        <a:xfrm>
          <a:off x="1575" y="609767"/>
          <a:ext cx="3362913" cy="2017748"/>
        </a:xfrm>
        <a:prstGeom prst="rect">
          <a:avLst/>
        </a:prstGeom>
        <a:blipFill rotWithShape="0">
          <a:blip xmlns:r="http://schemas.openxmlformats.org/officeDocument/2006/relationships" r:embed="rId1"/>
          <a:srcRect/>
          <a:stretch>
            <a:fillRect l="-49000" r="-4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75" y="609767"/>
        <a:ext cx="3362913" cy="2017748"/>
      </dsp:txXfrm>
    </dsp:sp>
    <dsp:sp modelId="{50088D1D-8AD4-A24C-8033-1648F7C8D4B4}">
      <dsp:nvSpPr>
        <dsp:cNvPr id="0" name=""/>
        <dsp:cNvSpPr/>
      </dsp:nvSpPr>
      <dsp:spPr>
        <a:xfrm>
          <a:off x="1683032" y="2625715"/>
          <a:ext cx="4136383" cy="742870"/>
        </a:xfrm>
        <a:custGeom>
          <a:avLst/>
          <a:gdLst/>
          <a:ahLst/>
          <a:cxnLst/>
          <a:rect l="0" t="0" r="0" b="0"/>
          <a:pathLst>
            <a:path>
              <a:moveTo>
                <a:pt x="4136383" y="0"/>
              </a:moveTo>
              <a:lnTo>
                <a:pt x="4136383" y="388535"/>
              </a:lnTo>
              <a:lnTo>
                <a:pt x="0" y="388535"/>
              </a:lnTo>
              <a:lnTo>
                <a:pt x="0" y="742870"/>
              </a:lnTo>
            </a:path>
          </a:pathLst>
        </a:custGeom>
        <a:noFill/>
        <a:ln w="1270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bg1"/>
            </a:solidFill>
          </a:endParaRPr>
        </a:p>
      </dsp:txBody>
      <dsp:txXfrm>
        <a:off x="3646022" y="2993283"/>
        <a:ext cx="210403" cy="7734"/>
      </dsp:txXfrm>
    </dsp:sp>
    <dsp:sp modelId="{6B7CE03D-15AE-4D40-A25D-2FAA65EB8311}">
      <dsp:nvSpPr>
        <dsp:cNvPr id="0" name=""/>
        <dsp:cNvSpPr/>
      </dsp:nvSpPr>
      <dsp:spPr>
        <a:xfrm>
          <a:off x="4137959" y="609767"/>
          <a:ext cx="3362913" cy="2017748"/>
        </a:xfrm>
        <a:prstGeom prst="rect">
          <a:avLst/>
        </a:prstGeom>
        <a:blipFill rotWithShape="0">
          <a:blip xmlns:r="http://schemas.openxmlformats.org/officeDocument/2006/relationships" r:embed="rId2"/>
          <a:srcRect/>
          <a:stretch>
            <a:fillRect l="-47000" r="-4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137959" y="609767"/>
        <a:ext cx="3362913" cy="2017748"/>
      </dsp:txXfrm>
    </dsp:sp>
    <dsp:sp modelId="{5EC826CF-7A89-704B-8A9E-18761AF8AB9A}">
      <dsp:nvSpPr>
        <dsp:cNvPr id="0" name=""/>
        <dsp:cNvSpPr/>
      </dsp:nvSpPr>
      <dsp:spPr>
        <a:xfrm>
          <a:off x="1575" y="3400986"/>
          <a:ext cx="3362913" cy="2017748"/>
        </a:xfrm>
        <a:prstGeom prst="rect">
          <a:avLst/>
        </a:prstGeom>
        <a:blipFill rotWithShape="0">
          <a:blip xmlns:r="http://schemas.openxmlformats.org/officeDocument/2006/relationships" r:embed="rId3"/>
          <a:srcRect/>
          <a:stretch>
            <a:fillRect l="-48000" r="-4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75" y="3400986"/>
        <a:ext cx="3362913" cy="201774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F1BC-3C78-DECC-F149-BAA34A4323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7E34AF-A854-7390-6812-E28073A41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D6E47D-6AF6-94EB-E512-8ACDF5670CCB}"/>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248C5AF0-C7AA-CC67-63D2-60A600FFE9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CE3B41-A73A-CBC4-5EEC-F7E84A923F5A}"/>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404512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34A4-68B6-D335-5BC5-87808F28FF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E4F53-8DFB-5CC7-A054-FA07C85D9D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45A33-1954-A6C9-1975-28779D5D40C2}"/>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BAF4C72E-158E-7491-DE24-7258499113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7DD0B-B89B-6C00-2E8D-7004424BD069}"/>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83503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FB09DC-435E-2E53-114B-6CC4CD508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734DD-DD1B-B053-F88C-EE9E3FE5C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9A775-EDBB-C52A-3D99-141B3E204565}"/>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F09082B0-62FF-5DB4-A238-F7A5299739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DAA7E3-681C-E3E8-66A5-3404D0D7205C}"/>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150601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16CF-565A-FDF0-73C3-F1DFE4441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750AC5-F422-F60D-B4C7-CA135C891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FAB2C-910C-DC45-783B-A8CCA512FBFB}"/>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9EEF0147-385D-CA03-705C-3A9B5F2ADD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1AA69C-66A1-154A-74AE-375C9200C608}"/>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292366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F88D-9509-6DEC-F950-268F1F937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DB0623-C262-53BF-C98A-1470EB45D1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39C359-8184-7535-F7AA-6B915D7994B7}"/>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4994FF98-2CD5-28B3-35AF-95BBAA4B24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05B7F1-5A9C-7528-DB4A-775C600ECEFD}"/>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49894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7FFF-779C-0441-84D7-AFC705424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678608-783F-369A-E8DB-6416E80DC2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2E144-5786-9DD3-C44F-AE0CDA2D28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8505F2-BF3B-7A35-1789-69BF8B254230}"/>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6" name="Footer Placeholder 5">
            <a:extLst>
              <a:ext uri="{FF2B5EF4-FFF2-40B4-BE49-F238E27FC236}">
                <a16:creationId xmlns:a16="http://schemas.microsoft.com/office/drawing/2014/main" id="{820E7319-72CA-88D9-1846-09014ABCB5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4E669C-28B9-E80B-002F-F4671A91A193}"/>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27677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F23A-9345-0DFF-6A4E-3AB0D4362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41F2C-0D14-A33E-D028-B4FD0F2D09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30A406-E5B6-EFC2-FFEA-A9164E902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91383-259F-F264-4A7C-92370D70B5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430768-DB74-42D5-E819-9BF97CF8B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2B799-4719-B480-7209-B3CB31C046C1}"/>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8" name="Footer Placeholder 7">
            <a:extLst>
              <a:ext uri="{FF2B5EF4-FFF2-40B4-BE49-F238E27FC236}">
                <a16:creationId xmlns:a16="http://schemas.microsoft.com/office/drawing/2014/main" id="{3BDA0348-7B84-3B92-BEF1-D8F8FFFCBE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82957A-25F5-B323-9F71-0CE8BA9295D8}"/>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225529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DFA2-5198-CED0-227B-D9E7074C77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19A7FE-DD53-281C-BA1F-BC1E46061660}"/>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4" name="Footer Placeholder 3">
            <a:extLst>
              <a:ext uri="{FF2B5EF4-FFF2-40B4-BE49-F238E27FC236}">
                <a16:creationId xmlns:a16="http://schemas.microsoft.com/office/drawing/2014/main" id="{E72D0196-7B20-EB31-D8AD-9057510EC63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6DC45F-A699-F73F-2A2C-15292B1D8791}"/>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8516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5039C-C7FE-28B2-0FED-678853001C49}"/>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3" name="Footer Placeholder 2">
            <a:extLst>
              <a:ext uri="{FF2B5EF4-FFF2-40B4-BE49-F238E27FC236}">
                <a16:creationId xmlns:a16="http://schemas.microsoft.com/office/drawing/2014/main" id="{4D9D2575-8DFA-285F-479B-96F66EEC9E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6BED824-A6CA-0768-7C4F-C8C9F2C008CF}"/>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41529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9005-5E2D-D056-E9AD-EA2A9AD85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514A9-A498-D1CD-4DF6-B7727CA5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003E27-F5DC-7339-261C-035EBD271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68EE5-9C72-8B64-2B79-CB35E4B29F4B}"/>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6" name="Footer Placeholder 5">
            <a:extLst>
              <a:ext uri="{FF2B5EF4-FFF2-40B4-BE49-F238E27FC236}">
                <a16:creationId xmlns:a16="http://schemas.microsoft.com/office/drawing/2014/main" id="{8DFDD7EB-E9BB-E1D7-7EB9-ADEF9FC140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E22140-D14E-CAEB-DC8E-75A8CE1D874D}"/>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9601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58C1-7175-C915-9560-AA776C0C7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B37511-474D-3E06-B1FD-EFCD3DA57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ED3D86B-3FE8-6B47-C6BC-F1C224F84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F5EEF-B84E-1B37-9D4B-47D7C96E0C89}"/>
              </a:ext>
            </a:extLst>
          </p:cNvPr>
          <p:cNvSpPr>
            <a:spLocks noGrp="1"/>
          </p:cNvSpPr>
          <p:nvPr>
            <p:ph type="dt" sz="half" idx="10"/>
          </p:nvPr>
        </p:nvSpPr>
        <p:spPr/>
        <p:txBody>
          <a:bodyPr/>
          <a:lstStyle/>
          <a:p>
            <a:fld id="{82EC7AED-3E34-B14F-BD09-C66E8DB2D704}" type="datetimeFigureOut">
              <a:rPr lang="en-US" smtClean="0"/>
              <a:t>10/4/24</a:t>
            </a:fld>
            <a:endParaRPr lang="en-US" dirty="0"/>
          </a:p>
        </p:txBody>
      </p:sp>
      <p:sp>
        <p:nvSpPr>
          <p:cNvPr id="6" name="Footer Placeholder 5">
            <a:extLst>
              <a:ext uri="{FF2B5EF4-FFF2-40B4-BE49-F238E27FC236}">
                <a16:creationId xmlns:a16="http://schemas.microsoft.com/office/drawing/2014/main" id="{87DC6252-2922-ADFE-E88B-079C28758C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A77118-EFFC-DDBF-C8AA-360E9C6B215B}"/>
              </a:ext>
            </a:extLst>
          </p:cNvPr>
          <p:cNvSpPr>
            <a:spLocks noGrp="1"/>
          </p:cNvSpPr>
          <p:nvPr>
            <p:ph type="sldNum" sz="quarter" idx="12"/>
          </p:nvPr>
        </p:nvSpPr>
        <p:spPr/>
        <p:txBody>
          <a:bodyPr/>
          <a:lstStyle/>
          <a:p>
            <a:fld id="{7910E936-0EA8-794E-9658-A3DACBAB975E}" type="slidenum">
              <a:rPr lang="en-US" smtClean="0"/>
              <a:t>‹#›</a:t>
            </a:fld>
            <a:endParaRPr lang="en-US" dirty="0"/>
          </a:p>
        </p:txBody>
      </p:sp>
    </p:spTree>
    <p:extLst>
      <p:ext uri="{BB962C8B-B14F-4D97-AF65-F5344CB8AC3E}">
        <p14:creationId xmlns:p14="http://schemas.microsoft.com/office/powerpoint/2010/main" val="1594604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8C110C-70F2-11F6-9512-73A01BCDA3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30AEBB-850C-C0FA-506D-2475350A3F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31904-27A6-6300-61AF-81DABF8DB2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EC7AED-3E34-B14F-BD09-C66E8DB2D704}" type="datetimeFigureOut">
              <a:rPr lang="en-US" smtClean="0"/>
              <a:t>10/4/24</a:t>
            </a:fld>
            <a:endParaRPr lang="en-US" dirty="0"/>
          </a:p>
        </p:txBody>
      </p:sp>
      <p:sp>
        <p:nvSpPr>
          <p:cNvPr id="5" name="Footer Placeholder 4">
            <a:extLst>
              <a:ext uri="{FF2B5EF4-FFF2-40B4-BE49-F238E27FC236}">
                <a16:creationId xmlns:a16="http://schemas.microsoft.com/office/drawing/2014/main" id="{422F8CFF-5D79-2D25-A02E-B80453661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5CCB35C3-9E45-1A74-248A-4F5FB529D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10E936-0EA8-794E-9658-A3DACBAB975E}" type="slidenum">
              <a:rPr lang="en-US" smtClean="0"/>
              <a:t>‹#›</a:t>
            </a:fld>
            <a:endParaRPr lang="en-US" dirty="0"/>
          </a:p>
        </p:txBody>
      </p:sp>
    </p:spTree>
    <p:extLst>
      <p:ext uri="{BB962C8B-B14F-4D97-AF65-F5344CB8AC3E}">
        <p14:creationId xmlns:p14="http://schemas.microsoft.com/office/powerpoint/2010/main" val="6542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2.png"/><Relationship Id="rId10" Type="http://schemas.openxmlformats.org/officeDocument/2006/relationships/diagramData" Target="../diagrams/data2.xml"/><Relationship Id="rId4" Type="http://schemas.openxmlformats.org/officeDocument/2006/relationships/image" Target="../media/image1.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68E27A-E3F7-94F4-3902-C749058ABE37}"/>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DEEB76-2E2C-E25A-2664-0D6CEA0D1DF2}"/>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b="1" i="0" u="none" strike="noStrike" dirty="0">
                <a:effectLst/>
                <a:latin typeface="Arial" panose="020B0604020202020204" pitchFamily="34" charset="0"/>
              </a:rPr>
              <a:t>Cloud Native Data Architecture</a:t>
            </a:r>
            <a:endParaRPr lang="en-US" sz="4000" dirty="0"/>
          </a:p>
        </p:txBody>
      </p:sp>
      <p:pic>
        <p:nvPicPr>
          <p:cNvPr id="3" name="Content Placeholder 4" descr="A black letter m and black text&#10;&#10;Description automatically generated">
            <a:extLst>
              <a:ext uri="{FF2B5EF4-FFF2-40B4-BE49-F238E27FC236}">
                <a16:creationId xmlns:a16="http://schemas.microsoft.com/office/drawing/2014/main" id="{D5224D1F-B732-63AA-2076-B555C2494AD2}"/>
              </a:ext>
            </a:extLst>
          </p:cNvPr>
          <p:cNvPicPr>
            <a:picLocks noChangeAspect="1"/>
          </p:cNvPicPr>
          <p:nvPr/>
        </p:nvPicPr>
        <p:blipFill>
          <a:blip r:embed="rId4"/>
          <a:stretch>
            <a:fillRect/>
          </a:stretch>
        </p:blipFill>
        <p:spPr>
          <a:xfrm>
            <a:off x="1068130" y="1511946"/>
            <a:ext cx="3876165" cy="3402412"/>
          </a:xfrm>
          <a:prstGeom prst="rect">
            <a:avLst/>
          </a:prstGeom>
        </p:spPr>
      </p:pic>
      <p:sp>
        <p:nvSpPr>
          <p:cNvPr id="59" name="Rectangle 5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Audio 34">
            <a:extLst>
              <a:ext uri="{FF2B5EF4-FFF2-40B4-BE49-F238E27FC236}">
                <a16:creationId xmlns:a16="http://schemas.microsoft.com/office/drawing/2014/main" id="{7195843E-58F7-6682-CF26-6B62BE5A3A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6275056"/>
      </p:ext>
    </p:extLst>
  </p:cSld>
  <p:clrMapOvr>
    <a:masterClrMapping/>
  </p:clrMapOvr>
  <mc:AlternateContent xmlns:mc="http://schemas.openxmlformats.org/markup-compatibility/2006">
    <mc:Choice xmlns:p14="http://schemas.microsoft.com/office/powerpoint/2010/main" Requires="p14">
      <p:transition spd="slow" p14:dur="2000" advTm="18409"/>
    </mc:Choice>
    <mc:Fallback>
      <p:transition spd="slow" advTm="18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95C177-B69F-88E3-C3CF-66A48B13D62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89392C8-4AEE-6456-0373-4F3946D77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A38DE73-3616-1AEF-B733-F3F3E2C5A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8F01BD2-A36E-1F50-B091-AB32B03BD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3EEC469-6F08-E66A-E7A4-C37C20E15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4F75DB9-1551-6F9C-8B63-4564A70F8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1C6BD6-6494-80C9-F427-181F41C904EE}"/>
              </a:ext>
            </a:extLst>
          </p:cNvPr>
          <p:cNvSpPr>
            <a:spLocks noGrp="1"/>
          </p:cNvSpPr>
          <p:nvPr>
            <p:ph type="title"/>
          </p:nvPr>
        </p:nvSpPr>
        <p:spPr>
          <a:xfrm>
            <a:off x="1678056" y="269079"/>
            <a:ext cx="9895951" cy="1033669"/>
          </a:xfrm>
        </p:spPr>
        <p:txBody>
          <a:bodyPr>
            <a:normAutofit/>
          </a:bodyPr>
          <a:lstStyle/>
          <a:p>
            <a:r>
              <a:rPr lang="en-US" sz="4000" b="1" dirty="0">
                <a:solidFill>
                  <a:srgbClr val="FFFFFF"/>
                </a:solidFill>
              </a:rPr>
              <a:t>Canvas: Model Building</a:t>
            </a:r>
          </a:p>
        </p:txBody>
      </p:sp>
      <p:pic>
        <p:nvPicPr>
          <p:cNvPr id="8" name="Content Placeholder 4" descr="A black letter m and black text&#10;&#10;Description automatically generated">
            <a:extLst>
              <a:ext uri="{FF2B5EF4-FFF2-40B4-BE49-F238E27FC236}">
                <a16:creationId xmlns:a16="http://schemas.microsoft.com/office/drawing/2014/main" id="{D80365D2-C2D1-C0C7-9D38-3BBB6BCD6A49}"/>
              </a:ext>
            </a:extLst>
          </p:cNvPr>
          <p:cNvPicPr>
            <a:picLocks noChangeAspect="1"/>
          </p:cNvPicPr>
          <p:nvPr/>
        </p:nvPicPr>
        <p:blipFill>
          <a:blip r:embed="rId4"/>
          <a:stretch>
            <a:fillRect/>
          </a:stretch>
        </p:blipFill>
        <p:spPr>
          <a:xfrm>
            <a:off x="11267549" y="6025432"/>
            <a:ext cx="779829" cy="684517"/>
          </a:xfrm>
          <a:prstGeom prst="rect">
            <a:avLst/>
          </a:prstGeom>
        </p:spPr>
      </p:pic>
      <p:grpSp>
        <p:nvGrpSpPr>
          <p:cNvPr id="9" name="Group 8">
            <a:extLst>
              <a:ext uri="{FF2B5EF4-FFF2-40B4-BE49-F238E27FC236}">
                <a16:creationId xmlns:a16="http://schemas.microsoft.com/office/drawing/2014/main" id="{F2F61AFB-74A9-5C81-7094-16603542D10B}"/>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91D2C220-77BF-9440-1FC7-BD95DC72CD8F}"/>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E82A97E0-5E48-AD89-CD57-7347A6060902}"/>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pic>
        <p:nvPicPr>
          <p:cNvPr id="3" name="Picture 2">
            <a:extLst>
              <a:ext uri="{FF2B5EF4-FFF2-40B4-BE49-F238E27FC236}">
                <a16:creationId xmlns:a16="http://schemas.microsoft.com/office/drawing/2014/main" id="{1DE63313-3027-C625-00EA-FC76540E7A84}"/>
              </a:ext>
            </a:extLst>
          </p:cNvPr>
          <p:cNvPicPr>
            <a:picLocks noChangeAspect="1"/>
          </p:cNvPicPr>
          <p:nvPr/>
        </p:nvPicPr>
        <p:blipFill>
          <a:blip r:embed="rId6"/>
          <a:stretch>
            <a:fillRect/>
          </a:stretch>
        </p:blipFill>
        <p:spPr>
          <a:xfrm>
            <a:off x="839028" y="5819341"/>
            <a:ext cx="9963498" cy="779951"/>
          </a:xfrm>
          <a:prstGeom prst="rect">
            <a:avLst/>
          </a:prstGeom>
        </p:spPr>
      </p:pic>
      <p:pic>
        <p:nvPicPr>
          <p:cNvPr id="5" name="Picture 4">
            <a:extLst>
              <a:ext uri="{FF2B5EF4-FFF2-40B4-BE49-F238E27FC236}">
                <a16:creationId xmlns:a16="http://schemas.microsoft.com/office/drawing/2014/main" id="{66FA76D4-C2C4-6317-E05D-5735A647E98B}"/>
              </a:ext>
            </a:extLst>
          </p:cNvPr>
          <p:cNvPicPr>
            <a:picLocks noChangeAspect="1"/>
          </p:cNvPicPr>
          <p:nvPr/>
        </p:nvPicPr>
        <p:blipFill>
          <a:blip r:embed="rId7"/>
          <a:stretch>
            <a:fillRect/>
          </a:stretch>
        </p:blipFill>
        <p:spPr>
          <a:xfrm>
            <a:off x="4552311" y="1893651"/>
            <a:ext cx="7016826" cy="3616088"/>
          </a:xfrm>
          <a:prstGeom prst="rect">
            <a:avLst/>
          </a:prstGeom>
        </p:spPr>
      </p:pic>
      <p:sp>
        <p:nvSpPr>
          <p:cNvPr id="6" name="TextBox 5">
            <a:extLst>
              <a:ext uri="{FF2B5EF4-FFF2-40B4-BE49-F238E27FC236}">
                <a16:creationId xmlns:a16="http://schemas.microsoft.com/office/drawing/2014/main" id="{35FD5906-39A6-2AA8-2A16-A4645348B4A2}"/>
              </a:ext>
            </a:extLst>
          </p:cNvPr>
          <p:cNvSpPr txBox="1"/>
          <p:nvPr/>
        </p:nvSpPr>
        <p:spPr>
          <a:xfrm>
            <a:off x="622863" y="1934174"/>
            <a:ext cx="3434787" cy="1200329"/>
          </a:xfrm>
          <a:prstGeom prst="rect">
            <a:avLst/>
          </a:prstGeom>
          <a:noFill/>
        </p:spPr>
        <p:txBody>
          <a:bodyPr wrap="square">
            <a:spAutoFit/>
          </a:bodyPr>
          <a:lstStyle/>
          <a:p>
            <a:pPr algn="just"/>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sp>
        <p:nvSpPr>
          <p:cNvPr id="7" name="TextBox 6">
            <a:extLst>
              <a:ext uri="{FF2B5EF4-FFF2-40B4-BE49-F238E27FC236}">
                <a16:creationId xmlns:a16="http://schemas.microsoft.com/office/drawing/2014/main" id="{239F9364-031B-D8B3-7B4B-CBC03E53B1E5}"/>
              </a:ext>
            </a:extLst>
          </p:cNvPr>
          <p:cNvSpPr txBox="1"/>
          <p:nvPr/>
        </p:nvSpPr>
        <p:spPr>
          <a:xfrm>
            <a:off x="523859" y="1787607"/>
            <a:ext cx="4028452" cy="4524315"/>
          </a:xfrm>
          <a:prstGeom prst="rect">
            <a:avLst/>
          </a:prstGeom>
          <a:noFill/>
        </p:spPr>
        <p:txBody>
          <a:bodyPr wrap="square">
            <a:spAutoFit/>
          </a:bodyPr>
          <a:lstStyle/>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The model gives us an accuracy of 93.475%.</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The data set is unbalanced, that means that it has more non-bankruptcies that bankruptcies. It is a good idea to review other metrics, like AUC-Roc.</a:t>
            </a:r>
          </a:p>
          <a:p>
            <a:pPr marL="285750" indent="-285750">
              <a:buFont typeface="Arial" panose="020B0604020202020204" pitchFamily="34" charset="0"/>
              <a:buChar char="•"/>
            </a:pPr>
            <a:r>
              <a:rPr lang="en-US" dirty="0">
                <a:solidFill>
                  <a:srgbClr val="000000"/>
                </a:solidFill>
              </a:rPr>
              <a:t>The AUC-ROC shows a 0.922 which means the model can differentiate between the two classes.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a:p>
            <a:endParaRPr lang="en-US" sz="1800" dirty="0">
              <a:solidFill>
                <a:srgbClr val="000000"/>
              </a:solidFill>
            </a:endParaRPr>
          </a:p>
        </p:txBody>
      </p:sp>
      <p:pic>
        <p:nvPicPr>
          <p:cNvPr id="29" name="Audio 28">
            <a:extLst>
              <a:ext uri="{FF2B5EF4-FFF2-40B4-BE49-F238E27FC236}">
                <a16:creationId xmlns:a16="http://schemas.microsoft.com/office/drawing/2014/main" id="{FED842AE-0F3A-47DB-D996-B21234A521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15610503"/>
      </p:ext>
    </p:extLst>
  </p:cSld>
  <p:clrMapOvr>
    <a:masterClrMapping/>
  </p:clrMapOvr>
  <mc:AlternateContent xmlns:mc="http://schemas.openxmlformats.org/markup-compatibility/2006">
    <mc:Choice xmlns:p14="http://schemas.microsoft.com/office/powerpoint/2010/main" Requires="p14">
      <p:transition spd="slow" p14:dur="2000" advTm="32500"/>
    </mc:Choice>
    <mc:Fallback>
      <p:transition spd="slow" advTm="3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789039-3FF8-2ACA-05F7-8BE4DAF4185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FAFDF86-5E6A-9E97-ED31-35C9A7497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E97ECDD-EF58-5A6C-CB8D-69A7F710D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243539-1C24-F247-AD14-E19DE6B64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D1DA546-5318-C4BE-2E39-804B53EC6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46250F2-5D54-5C24-078B-64C45202F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956038-4ACB-F25F-F177-0ADE5FA176B8}"/>
              </a:ext>
            </a:extLst>
          </p:cNvPr>
          <p:cNvSpPr>
            <a:spLocks noGrp="1"/>
          </p:cNvSpPr>
          <p:nvPr>
            <p:ph type="title"/>
          </p:nvPr>
        </p:nvSpPr>
        <p:spPr>
          <a:xfrm>
            <a:off x="1678056" y="269079"/>
            <a:ext cx="9895951" cy="1033669"/>
          </a:xfrm>
        </p:spPr>
        <p:txBody>
          <a:bodyPr>
            <a:normAutofit/>
          </a:bodyPr>
          <a:lstStyle/>
          <a:p>
            <a:r>
              <a:rPr lang="en-US" sz="4000" b="1" dirty="0">
                <a:solidFill>
                  <a:srgbClr val="FFFFFF"/>
                </a:solidFill>
              </a:rPr>
              <a:t>Analysis</a:t>
            </a:r>
          </a:p>
        </p:txBody>
      </p:sp>
      <p:pic>
        <p:nvPicPr>
          <p:cNvPr id="8" name="Content Placeholder 4" descr="A black letter m and black text&#10;&#10;Description automatically generated">
            <a:extLst>
              <a:ext uri="{FF2B5EF4-FFF2-40B4-BE49-F238E27FC236}">
                <a16:creationId xmlns:a16="http://schemas.microsoft.com/office/drawing/2014/main" id="{CDB8E90A-2A8A-3D5A-77B0-81DC31FFCCAA}"/>
              </a:ext>
            </a:extLst>
          </p:cNvPr>
          <p:cNvPicPr>
            <a:picLocks noChangeAspect="1"/>
          </p:cNvPicPr>
          <p:nvPr/>
        </p:nvPicPr>
        <p:blipFill>
          <a:blip r:embed="rId4"/>
          <a:stretch>
            <a:fillRect/>
          </a:stretch>
        </p:blipFill>
        <p:spPr>
          <a:xfrm>
            <a:off x="11267549" y="6025432"/>
            <a:ext cx="779829" cy="684517"/>
          </a:xfrm>
          <a:prstGeom prst="rect">
            <a:avLst/>
          </a:prstGeom>
        </p:spPr>
      </p:pic>
      <p:grpSp>
        <p:nvGrpSpPr>
          <p:cNvPr id="9" name="Group 8">
            <a:extLst>
              <a:ext uri="{FF2B5EF4-FFF2-40B4-BE49-F238E27FC236}">
                <a16:creationId xmlns:a16="http://schemas.microsoft.com/office/drawing/2014/main" id="{67BF126F-3282-DA5C-7687-9B7E57534624}"/>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7D2DCA88-3FCC-7DFD-4961-698D95EC3CFE}"/>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EED85F2B-C8E0-2863-6A04-4DEDC356D821}"/>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6" name="TextBox 5">
            <a:extLst>
              <a:ext uri="{FF2B5EF4-FFF2-40B4-BE49-F238E27FC236}">
                <a16:creationId xmlns:a16="http://schemas.microsoft.com/office/drawing/2014/main" id="{FDD0421F-E3E8-A0F0-15CB-5D1B35C654EB}"/>
              </a:ext>
            </a:extLst>
          </p:cNvPr>
          <p:cNvSpPr txBox="1"/>
          <p:nvPr/>
        </p:nvSpPr>
        <p:spPr>
          <a:xfrm>
            <a:off x="622863" y="1934174"/>
            <a:ext cx="3434787" cy="1200329"/>
          </a:xfrm>
          <a:prstGeom prst="rect">
            <a:avLst/>
          </a:prstGeom>
          <a:noFill/>
        </p:spPr>
        <p:txBody>
          <a:bodyPr wrap="square">
            <a:spAutoFit/>
          </a:bodyPr>
          <a:lstStyle/>
          <a:p>
            <a:pPr algn="just"/>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sp>
        <p:nvSpPr>
          <p:cNvPr id="7" name="TextBox 6">
            <a:extLst>
              <a:ext uri="{FF2B5EF4-FFF2-40B4-BE49-F238E27FC236}">
                <a16:creationId xmlns:a16="http://schemas.microsoft.com/office/drawing/2014/main" id="{D76363AB-8FD3-80A8-17F0-0692EF16E1BE}"/>
              </a:ext>
            </a:extLst>
          </p:cNvPr>
          <p:cNvSpPr txBox="1"/>
          <p:nvPr/>
        </p:nvSpPr>
        <p:spPr>
          <a:xfrm>
            <a:off x="523858" y="1787607"/>
            <a:ext cx="10881427"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rPr>
              <a:t>Sagemaker, shows us which features have the highest impact on the model’s ability to predict bankruptcy.</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pic>
        <p:nvPicPr>
          <p:cNvPr id="3" name="Picture 2">
            <a:extLst>
              <a:ext uri="{FF2B5EF4-FFF2-40B4-BE49-F238E27FC236}">
                <a16:creationId xmlns:a16="http://schemas.microsoft.com/office/drawing/2014/main" id="{94A5DD81-60CD-B69A-6B8B-CA104E00285F}"/>
              </a:ext>
            </a:extLst>
          </p:cNvPr>
          <p:cNvPicPr>
            <a:picLocks noChangeAspect="1"/>
          </p:cNvPicPr>
          <p:nvPr/>
        </p:nvPicPr>
        <p:blipFill>
          <a:blip r:embed="rId6"/>
          <a:stretch>
            <a:fillRect/>
          </a:stretch>
        </p:blipFill>
        <p:spPr>
          <a:xfrm>
            <a:off x="2708434" y="2269705"/>
            <a:ext cx="7772400" cy="3755727"/>
          </a:xfrm>
          <a:prstGeom prst="rect">
            <a:avLst/>
          </a:prstGeom>
        </p:spPr>
      </p:pic>
      <p:sp>
        <p:nvSpPr>
          <p:cNvPr id="13" name="Right Arrow 12">
            <a:extLst>
              <a:ext uri="{FF2B5EF4-FFF2-40B4-BE49-F238E27FC236}">
                <a16:creationId xmlns:a16="http://schemas.microsoft.com/office/drawing/2014/main" id="{35747248-0C91-C259-C3DA-D6D7976B8B24}"/>
              </a:ext>
            </a:extLst>
          </p:cNvPr>
          <p:cNvSpPr/>
          <p:nvPr/>
        </p:nvSpPr>
        <p:spPr>
          <a:xfrm>
            <a:off x="1493387" y="3681357"/>
            <a:ext cx="1547108" cy="642551"/>
          </a:xfrm>
          <a:prstGeom prst="rightArrow">
            <a:avLst/>
          </a:prstGeom>
          <a:solidFill>
            <a:srgbClr val="0091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Audio 32">
            <a:extLst>
              <a:ext uri="{FF2B5EF4-FFF2-40B4-BE49-F238E27FC236}">
                <a16:creationId xmlns:a16="http://schemas.microsoft.com/office/drawing/2014/main" id="{54F9FBD2-7375-BB38-2F96-5298C71667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7138110"/>
      </p:ext>
    </p:extLst>
  </p:cSld>
  <p:clrMapOvr>
    <a:masterClrMapping/>
  </p:clrMapOvr>
  <mc:AlternateContent xmlns:mc="http://schemas.openxmlformats.org/markup-compatibility/2006">
    <mc:Choice xmlns:p14="http://schemas.microsoft.com/office/powerpoint/2010/main" Requires="p14">
      <p:transition spd="slow" p14:dur="2000" advTm="17257"/>
    </mc:Choice>
    <mc:Fallback>
      <p:transition spd="slow" advTm="17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89B053-C350-071C-3290-AF7FEAA0679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927301-BB77-5C16-C521-768C063B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6B44F6B-E61A-A8B4-6416-FEEC9BCF8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4ECAB30-E2F0-9559-4A6B-F05F77DBB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9F03298-6AF9-CF3B-6615-29155C175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3F9177E-7F75-34E5-F976-30E2BFBBD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D9A58B-1BDC-3BC9-A585-C57E1DE28356}"/>
              </a:ext>
            </a:extLst>
          </p:cNvPr>
          <p:cNvSpPr>
            <a:spLocks noGrp="1"/>
          </p:cNvSpPr>
          <p:nvPr>
            <p:ph type="title"/>
          </p:nvPr>
        </p:nvSpPr>
        <p:spPr>
          <a:xfrm>
            <a:off x="1678056" y="269079"/>
            <a:ext cx="9895951" cy="1033669"/>
          </a:xfrm>
        </p:spPr>
        <p:txBody>
          <a:bodyPr>
            <a:normAutofit/>
          </a:bodyPr>
          <a:lstStyle/>
          <a:p>
            <a:r>
              <a:rPr lang="en-US" sz="4000" b="1" dirty="0">
                <a:solidFill>
                  <a:srgbClr val="FFFFFF"/>
                </a:solidFill>
              </a:rPr>
              <a:t>Analysis</a:t>
            </a:r>
          </a:p>
        </p:txBody>
      </p:sp>
      <p:pic>
        <p:nvPicPr>
          <p:cNvPr id="8" name="Content Placeholder 4" descr="A black letter m and black text&#10;&#10;Description automatically generated">
            <a:extLst>
              <a:ext uri="{FF2B5EF4-FFF2-40B4-BE49-F238E27FC236}">
                <a16:creationId xmlns:a16="http://schemas.microsoft.com/office/drawing/2014/main" id="{7D51B8AA-ADD8-E8BC-F076-AE13C9D3D102}"/>
              </a:ext>
            </a:extLst>
          </p:cNvPr>
          <p:cNvPicPr>
            <a:picLocks noChangeAspect="1"/>
          </p:cNvPicPr>
          <p:nvPr/>
        </p:nvPicPr>
        <p:blipFill>
          <a:blip r:embed="rId4"/>
          <a:stretch>
            <a:fillRect/>
          </a:stretch>
        </p:blipFill>
        <p:spPr>
          <a:xfrm>
            <a:off x="11267549" y="6025432"/>
            <a:ext cx="779829" cy="684517"/>
          </a:xfrm>
          <a:prstGeom prst="rect">
            <a:avLst/>
          </a:prstGeom>
        </p:spPr>
      </p:pic>
      <p:grpSp>
        <p:nvGrpSpPr>
          <p:cNvPr id="9" name="Group 8">
            <a:extLst>
              <a:ext uri="{FF2B5EF4-FFF2-40B4-BE49-F238E27FC236}">
                <a16:creationId xmlns:a16="http://schemas.microsoft.com/office/drawing/2014/main" id="{A1C5C682-EE5B-1040-339B-F71EF75BB983}"/>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4190B13B-6636-E1BC-4B07-2FF80DD3980D}"/>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C65F6927-5136-B461-2AE9-78B95131FAB8}"/>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6" name="TextBox 5">
            <a:extLst>
              <a:ext uri="{FF2B5EF4-FFF2-40B4-BE49-F238E27FC236}">
                <a16:creationId xmlns:a16="http://schemas.microsoft.com/office/drawing/2014/main" id="{9AFF9647-E41B-930C-6719-3EF5CADB9944}"/>
              </a:ext>
            </a:extLst>
          </p:cNvPr>
          <p:cNvSpPr txBox="1"/>
          <p:nvPr/>
        </p:nvSpPr>
        <p:spPr>
          <a:xfrm>
            <a:off x="622863" y="1934174"/>
            <a:ext cx="3434787" cy="1200329"/>
          </a:xfrm>
          <a:prstGeom prst="rect">
            <a:avLst/>
          </a:prstGeom>
          <a:noFill/>
        </p:spPr>
        <p:txBody>
          <a:bodyPr wrap="square">
            <a:spAutoFit/>
          </a:bodyPr>
          <a:lstStyle/>
          <a:p>
            <a:pPr algn="just"/>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sp>
        <p:nvSpPr>
          <p:cNvPr id="7" name="TextBox 6">
            <a:extLst>
              <a:ext uri="{FF2B5EF4-FFF2-40B4-BE49-F238E27FC236}">
                <a16:creationId xmlns:a16="http://schemas.microsoft.com/office/drawing/2014/main" id="{AB91A303-F8F7-56B8-A44B-581AE1EE3C1D}"/>
              </a:ext>
            </a:extLst>
          </p:cNvPr>
          <p:cNvSpPr txBox="1"/>
          <p:nvPr/>
        </p:nvSpPr>
        <p:spPr>
          <a:xfrm>
            <a:off x="1678056" y="1040500"/>
            <a:ext cx="10881427"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Three most impactful features: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sz="1800" dirty="0">
              <a:solidFill>
                <a:schemeClr val="bg1"/>
              </a:solidFill>
            </a:endParaRPr>
          </a:p>
        </p:txBody>
      </p:sp>
      <p:pic>
        <p:nvPicPr>
          <p:cNvPr id="23" name="Picture 22">
            <a:extLst>
              <a:ext uri="{FF2B5EF4-FFF2-40B4-BE49-F238E27FC236}">
                <a16:creationId xmlns:a16="http://schemas.microsoft.com/office/drawing/2014/main" id="{57326EAE-E119-E3D0-3485-ABB5B29B5AB4}"/>
              </a:ext>
            </a:extLst>
          </p:cNvPr>
          <p:cNvPicPr>
            <a:picLocks noChangeAspect="1"/>
          </p:cNvPicPr>
          <p:nvPr/>
        </p:nvPicPr>
        <p:blipFill>
          <a:blip r:embed="rId6"/>
          <a:stretch>
            <a:fillRect/>
          </a:stretch>
        </p:blipFill>
        <p:spPr>
          <a:xfrm>
            <a:off x="276777" y="1829216"/>
            <a:ext cx="7637234" cy="4069877"/>
          </a:xfrm>
          <a:prstGeom prst="rect">
            <a:avLst/>
          </a:prstGeom>
        </p:spPr>
      </p:pic>
      <p:sp>
        <p:nvSpPr>
          <p:cNvPr id="29" name="TextBox 28">
            <a:extLst>
              <a:ext uri="{FF2B5EF4-FFF2-40B4-BE49-F238E27FC236}">
                <a16:creationId xmlns:a16="http://schemas.microsoft.com/office/drawing/2014/main" id="{80DE27EC-6BDC-BE3E-F072-5C914E4FEFF5}"/>
              </a:ext>
            </a:extLst>
          </p:cNvPr>
          <p:cNvSpPr txBox="1"/>
          <p:nvPr/>
        </p:nvSpPr>
        <p:spPr>
          <a:xfrm>
            <a:off x="8098680" y="1762160"/>
            <a:ext cx="4028452" cy="5078313"/>
          </a:xfrm>
          <a:prstGeom prst="rect">
            <a:avLst/>
          </a:prstGeom>
          <a:noFill/>
        </p:spPr>
        <p:txBody>
          <a:bodyPr wrap="square">
            <a:spAutoFit/>
          </a:bodyPr>
          <a:lstStyle/>
          <a:p>
            <a:r>
              <a:rPr lang="en-US" dirty="0">
                <a:solidFill>
                  <a:srgbClr val="000000"/>
                </a:solidFill>
              </a:rPr>
              <a:t>Retained Earnings to Total Assets</a:t>
            </a:r>
          </a:p>
          <a:p>
            <a:endParaRPr lang="en-US" dirty="0">
              <a:solidFill>
                <a:srgbClr val="000000"/>
              </a:solidFill>
            </a:endParaRPr>
          </a:p>
          <a:p>
            <a:r>
              <a:rPr lang="en-US" dirty="0">
                <a:solidFill>
                  <a:srgbClr val="000000"/>
                </a:solidFill>
              </a:rPr>
              <a:t>This financial metric has a 16.46% impact on our model’s ability to predict bankruptcy.</a:t>
            </a:r>
          </a:p>
          <a:p>
            <a:endParaRPr lang="en-US" dirty="0">
              <a:solidFill>
                <a:srgbClr val="000000"/>
              </a:solidFill>
            </a:endParaRPr>
          </a:p>
          <a:p>
            <a:r>
              <a:rPr lang="en-US" dirty="0">
                <a:solidFill>
                  <a:srgbClr val="000000"/>
                </a:solidFill>
              </a:rPr>
              <a:t>It is a very important financial indicator, because it shows:</a:t>
            </a:r>
          </a:p>
          <a:p>
            <a:pPr marL="285750" indent="-285750">
              <a:buFont typeface="Arial" panose="020B0604020202020204" pitchFamily="34" charset="0"/>
              <a:buChar char="•"/>
            </a:pPr>
            <a:r>
              <a:rPr lang="en-US" dirty="0">
                <a:solidFill>
                  <a:srgbClr val="000000"/>
                </a:solidFill>
              </a:rPr>
              <a:t>Company’s Long Term Profitability.</a:t>
            </a:r>
          </a:p>
          <a:p>
            <a:pPr marL="285750" indent="-285750">
              <a:buFont typeface="Arial" panose="020B0604020202020204" pitchFamily="34" charset="0"/>
              <a:buChar char="•"/>
            </a:pPr>
            <a:r>
              <a:rPr lang="en-US" dirty="0">
                <a:solidFill>
                  <a:srgbClr val="000000"/>
                </a:solidFill>
              </a:rPr>
              <a:t>Ability of a Company to Internally Finance Operations (makes the company less dependable on external funding).</a:t>
            </a:r>
          </a:p>
          <a:p>
            <a:pPr marL="285750" indent="-285750">
              <a:buFont typeface="Arial" panose="020B0604020202020204" pitchFamily="34" charset="0"/>
              <a:buChar char="•"/>
            </a:pPr>
            <a:r>
              <a:rPr lang="en-US" dirty="0">
                <a:solidFill>
                  <a:srgbClr val="000000"/>
                </a:solidFill>
              </a:rPr>
              <a:t>Stability.</a:t>
            </a:r>
          </a:p>
          <a:p>
            <a:pPr marL="285750" indent="-285750">
              <a:buFont typeface="Arial" panose="020B0604020202020204" pitchFamily="34" charset="0"/>
              <a:buChar char="•"/>
            </a:pPr>
            <a:r>
              <a:rPr lang="en-US" dirty="0">
                <a:solidFill>
                  <a:srgbClr val="000000"/>
                </a:solidFill>
              </a:rPr>
              <a:t>Company re-investment.</a:t>
            </a: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a:p>
            <a:endParaRPr lang="en-US" sz="1800" dirty="0">
              <a:solidFill>
                <a:srgbClr val="000000"/>
              </a:solidFill>
            </a:endParaRPr>
          </a:p>
        </p:txBody>
      </p:sp>
      <p:pic>
        <p:nvPicPr>
          <p:cNvPr id="45" name="Audio 44">
            <a:extLst>
              <a:ext uri="{FF2B5EF4-FFF2-40B4-BE49-F238E27FC236}">
                <a16:creationId xmlns:a16="http://schemas.microsoft.com/office/drawing/2014/main" id="{2E11BD59-29B9-7B56-D15A-DEA5CEFEFB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9300729"/>
      </p:ext>
    </p:extLst>
  </p:cSld>
  <p:clrMapOvr>
    <a:masterClrMapping/>
  </p:clrMapOvr>
  <mc:AlternateContent xmlns:mc="http://schemas.openxmlformats.org/markup-compatibility/2006">
    <mc:Choice xmlns:p14="http://schemas.microsoft.com/office/powerpoint/2010/main" Requires="p14">
      <p:transition spd="slow" p14:dur="2000" advTm="33385"/>
    </mc:Choice>
    <mc:Fallback>
      <p:transition spd="slow" advTm="3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5BC913-C4ED-8645-1DB0-9D5017C90D1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2748DE9-8081-1CAE-7B54-00CD74987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966D84-88B7-3901-ECC8-24E54A3C6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31C9B9-902A-360D-C353-CF186C46B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F00F069-0AB1-D51D-9914-92D95E30D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A49D4E9-6B56-2765-7CE8-1ACC62AD4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C381BD-C1B9-A4C5-28A7-5E78183A4D24}"/>
              </a:ext>
            </a:extLst>
          </p:cNvPr>
          <p:cNvSpPr>
            <a:spLocks noGrp="1"/>
          </p:cNvSpPr>
          <p:nvPr>
            <p:ph type="title"/>
          </p:nvPr>
        </p:nvSpPr>
        <p:spPr>
          <a:xfrm>
            <a:off x="1678056" y="269079"/>
            <a:ext cx="9895951" cy="1033669"/>
          </a:xfrm>
        </p:spPr>
        <p:txBody>
          <a:bodyPr>
            <a:normAutofit/>
          </a:bodyPr>
          <a:lstStyle/>
          <a:p>
            <a:r>
              <a:rPr lang="en-US" sz="4000" b="1" dirty="0">
                <a:solidFill>
                  <a:srgbClr val="FFFFFF"/>
                </a:solidFill>
              </a:rPr>
              <a:t>Analysis</a:t>
            </a:r>
          </a:p>
        </p:txBody>
      </p:sp>
      <p:pic>
        <p:nvPicPr>
          <p:cNvPr id="8" name="Content Placeholder 4" descr="A black letter m and black text&#10;&#10;Description automatically generated">
            <a:extLst>
              <a:ext uri="{FF2B5EF4-FFF2-40B4-BE49-F238E27FC236}">
                <a16:creationId xmlns:a16="http://schemas.microsoft.com/office/drawing/2014/main" id="{C7E245A5-39AB-D235-8D3F-D40C65CB2880}"/>
              </a:ext>
            </a:extLst>
          </p:cNvPr>
          <p:cNvPicPr>
            <a:picLocks noChangeAspect="1"/>
          </p:cNvPicPr>
          <p:nvPr/>
        </p:nvPicPr>
        <p:blipFill>
          <a:blip r:embed="rId4"/>
          <a:stretch>
            <a:fillRect/>
          </a:stretch>
        </p:blipFill>
        <p:spPr>
          <a:xfrm>
            <a:off x="11267549" y="6025432"/>
            <a:ext cx="779829" cy="684517"/>
          </a:xfrm>
          <a:prstGeom prst="rect">
            <a:avLst/>
          </a:prstGeom>
        </p:spPr>
      </p:pic>
      <p:grpSp>
        <p:nvGrpSpPr>
          <p:cNvPr id="9" name="Group 8">
            <a:extLst>
              <a:ext uri="{FF2B5EF4-FFF2-40B4-BE49-F238E27FC236}">
                <a16:creationId xmlns:a16="http://schemas.microsoft.com/office/drawing/2014/main" id="{14BE6DC3-AAF9-CCEE-AAF5-FC3ADD52B097}"/>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52B0BB83-A803-569E-E587-531B30E1BADA}"/>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E210A03E-EF5B-F177-0A28-CF24E115434C}"/>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6" name="TextBox 5">
            <a:extLst>
              <a:ext uri="{FF2B5EF4-FFF2-40B4-BE49-F238E27FC236}">
                <a16:creationId xmlns:a16="http://schemas.microsoft.com/office/drawing/2014/main" id="{B59314DB-8AC5-13A7-4CCC-FEEF8385ED54}"/>
              </a:ext>
            </a:extLst>
          </p:cNvPr>
          <p:cNvSpPr txBox="1"/>
          <p:nvPr/>
        </p:nvSpPr>
        <p:spPr>
          <a:xfrm>
            <a:off x="622863" y="1934174"/>
            <a:ext cx="3434787" cy="1200329"/>
          </a:xfrm>
          <a:prstGeom prst="rect">
            <a:avLst/>
          </a:prstGeom>
          <a:noFill/>
        </p:spPr>
        <p:txBody>
          <a:bodyPr wrap="square">
            <a:spAutoFit/>
          </a:bodyPr>
          <a:lstStyle/>
          <a:p>
            <a:pPr algn="just"/>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sp>
        <p:nvSpPr>
          <p:cNvPr id="7" name="TextBox 6">
            <a:extLst>
              <a:ext uri="{FF2B5EF4-FFF2-40B4-BE49-F238E27FC236}">
                <a16:creationId xmlns:a16="http://schemas.microsoft.com/office/drawing/2014/main" id="{E95A7C4B-4117-1D46-E210-A30B3E8008B5}"/>
              </a:ext>
            </a:extLst>
          </p:cNvPr>
          <p:cNvSpPr txBox="1"/>
          <p:nvPr/>
        </p:nvSpPr>
        <p:spPr>
          <a:xfrm>
            <a:off x="1678056" y="1040500"/>
            <a:ext cx="10881427"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Three most impactful features: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sz="1800" dirty="0">
              <a:solidFill>
                <a:schemeClr val="bg1"/>
              </a:solidFill>
            </a:endParaRPr>
          </a:p>
        </p:txBody>
      </p:sp>
      <p:pic>
        <p:nvPicPr>
          <p:cNvPr id="4" name="Picture 3">
            <a:extLst>
              <a:ext uri="{FF2B5EF4-FFF2-40B4-BE49-F238E27FC236}">
                <a16:creationId xmlns:a16="http://schemas.microsoft.com/office/drawing/2014/main" id="{C5DC41AF-FD2F-842E-AB09-FCBD2AFBC212}"/>
              </a:ext>
            </a:extLst>
          </p:cNvPr>
          <p:cNvPicPr>
            <a:picLocks noChangeAspect="1"/>
          </p:cNvPicPr>
          <p:nvPr/>
        </p:nvPicPr>
        <p:blipFill>
          <a:blip r:embed="rId6"/>
          <a:stretch>
            <a:fillRect/>
          </a:stretch>
        </p:blipFill>
        <p:spPr>
          <a:xfrm>
            <a:off x="1405571" y="1903962"/>
            <a:ext cx="4766425" cy="1993899"/>
          </a:xfrm>
          <a:prstGeom prst="rect">
            <a:avLst/>
          </a:prstGeom>
        </p:spPr>
      </p:pic>
      <p:pic>
        <p:nvPicPr>
          <p:cNvPr id="15" name="Picture 14">
            <a:extLst>
              <a:ext uri="{FF2B5EF4-FFF2-40B4-BE49-F238E27FC236}">
                <a16:creationId xmlns:a16="http://schemas.microsoft.com/office/drawing/2014/main" id="{2F855A91-B8EF-B389-90FC-D5481D9F5AF9}"/>
              </a:ext>
            </a:extLst>
          </p:cNvPr>
          <p:cNvPicPr>
            <a:picLocks noChangeAspect="1"/>
          </p:cNvPicPr>
          <p:nvPr/>
        </p:nvPicPr>
        <p:blipFill>
          <a:blip r:embed="rId7"/>
          <a:stretch>
            <a:fillRect/>
          </a:stretch>
        </p:blipFill>
        <p:spPr>
          <a:xfrm>
            <a:off x="7536346" y="1859820"/>
            <a:ext cx="2971800" cy="1993900"/>
          </a:xfrm>
          <a:prstGeom prst="rect">
            <a:avLst/>
          </a:prstGeom>
        </p:spPr>
      </p:pic>
      <p:pic>
        <p:nvPicPr>
          <p:cNvPr id="17" name="Picture 16">
            <a:extLst>
              <a:ext uri="{FF2B5EF4-FFF2-40B4-BE49-F238E27FC236}">
                <a16:creationId xmlns:a16="http://schemas.microsoft.com/office/drawing/2014/main" id="{27289271-C778-3068-B88A-E7112A451420}"/>
              </a:ext>
            </a:extLst>
          </p:cNvPr>
          <p:cNvPicPr>
            <a:picLocks noChangeAspect="1"/>
          </p:cNvPicPr>
          <p:nvPr/>
        </p:nvPicPr>
        <p:blipFill>
          <a:blip r:embed="rId8"/>
          <a:stretch>
            <a:fillRect/>
          </a:stretch>
        </p:blipFill>
        <p:spPr>
          <a:xfrm>
            <a:off x="7536346" y="4185856"/>
            <a:ext cx="2806700" cy="1879600"/>
          </a:xfrm>
          <a:prstGeom prst="rect">
            <a:avLst/>
          </a:prstGeom>
        </p:spPr>
      </p:pic>
      <p:pic>
        <p:nvPicPr>
          <p:cNvPr id="19" name="Picture 18">
            <a:extLst>
              <a:ext uri="{FF2B5EF4-FFF2-40B4-BE49-F238E27FC236}">
                <a16:creationId xmlns:a16="http://schemas.microsoft.com/office/drawing/2014/main" id="{EA861A17-8AAF-91E1-B52F-B315CD0B7FF8}"/>
              </a:ext>
            </a:extLst>
          </p:cNvPr>
          <p:cNvPicPr>
            <a:picLocks noChangeAspect="1"/>
          </p:cNvPicPr>
          <p:nvPr/>
        </p:nvPicPr>
        <p:blipFill>
          <a:blip r:embed="rId9"/>
          <a:stretch>
            <a:fillRect/>
          </a:stretch>
        </p:blipFill>
        <p:spPr>
          <a:xfrm>
            <a:off x="1405571" y="4159911"/>
            <a:ext cx="4774021" cy="2160612"/>
          </a:xfrm>
          <a:prstGeom prst="rect">
            <a:avLst/>
          </a:prstGeom>
        </p:spPr>
      </p:pic>
      <p:sp>
        <p:nvSpPr>
          <p:cNvPr id="24" name="Right Arrow 23">
            <a:extLst>
              <a:ext uri="{FF2B5EF4-FFF2-40B4-BE49-F238E27FC236}">
                <a16:creationId xmlns:a16="http://schemas.microsoft.com/office/drawing/2014/main" id="{DBA3D013-F8C2-8762-A678-DF07737B7470}"/>
              </a:ext>
            </a:extLst>
          </p:cNvPr>
          <p:cNvSpPr/>
          <p:nvPr/>
        </p:nvSpPr>
        <p:spPr>
          <a:xfrm>
            <a:off x="6537550" y="5125656"/>
            <a:ext cx="581219" cy="229122"/>
          </a:xfrm>
          <a:prstGeom prst="rightArrow">
            <a:avLst/>
          </a:prstGeom>
          <a:solidFill>
            <a:srgbClr val="0091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5BDB936F-89DB-B4B9-B7BB-52CA173FA890}"/>
              </a:ext>
            </a:extLst>
          </p:cNvPr>
          <p:cNvSpPr/>
          <p:nvPr/>
        </p:nvSpPr>
        <p:spPr>
          <a:xfrm>
            <a:off x="6563561" y="2777083"/>
            <a:ext cx="581219" cy="229122"/>
          </a:xfrm>
          <a:prstGeom prst="rightArrow">
            <a:avLst/>
          </a:prstGeom>
          <a:solidFill>
            <a:srgbClr val="0091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Audio 32">
            <a:extLst>
              <a:ext uri="{FF2B5EF4-FFF2-40B4-BE49-F238E27FC236}">
                <a16:creationId xmlns:a16="http://schemas.microsoft.com/office/drawing/2014/main" id="{D0157048-4D31-000B-D1C1-B34229C47C0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30582884"/>
      </p:ext>
    </p:extLst>
  </p:cSld>
  <p:clrMapOvr>
    <a:masterClrMapping/>
  </p:clrMapOvr>
  <mc:AlternateContent xmlns:mc="http://schemas.openxmlformats.org/markup-compatibility/2006">
    <mc:Choice xmlns:p14="http://schemas.microsoft.com/office/powerpoint/2010/main" Requires="p14">
      <p:transition spd="slow" p14:dur="2000" advTm="19188"/>
    </mc:Choice>
    <mc:Fallback>
      <p:transition spd="slow" advTm="1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2A45A3-453B-1393-4A44-681C10F871C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EEE50C-D58F-121B-24DC-17EF2CBD5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D2FA2D2-0DBC-F52B-68EE-EDDEE8157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051D4F8-4213-D759-3159-4BE52DED1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D98F89E-BD6A-7628-2BD8-EF489D871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345D8A0-8D09-C439-441A-EA94FB3B6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7DA2B5-B0B0-59D9-1EC4-28C03008B79D}"/>
              </a:ext>
            </a:extLst>
          </p:cNvPr>
          <p:cNvSpPr>
            <a:spLocks noGrp="1"/>
          </p:cNvSpPr>
          <p:nvPr>
            <p:ph type="title"/>
          </p:nvPr>
        </p:nvSpPr>
        <p:spPr>
          <a:xfrm>
            <a:off x="1678056" y="269079"/>
            <a:ext cx="9895951" cy="1033669"/>
          </a:xfrm>
        </p:spPr>
        <p:txBody>
          <a:bodyPr>
            <a:normAutofit/>
          </a:bodyPr>
          <a:lstStyle/>
          <a:p>
            <a:r>
              <a:rPr lang="en-US" sz="4000" b="1" dirty="0">
                <a:solidFill>
                  <a:srgbClr val="FFFFFF"/>
                </a:solidFill>
              </a:rPr>
              <a:t>Analysis / Confusion Matrix</a:t>
            </a:r>
          </a:p>
        </p:txBody>
      </p:sp>
      <p:pic>
        <p:nvPicPr>
          <p:cNvPr id="8" name="Content Placeholder 4" descr="A black letter m and black text&#10;&#10;Description automatically generated">
            <a:extLst>
              <a:ext uri="{FF2B5EF4-FFF2-40B4-BE49-F238E27FC236}">
                <a16:creationId xmlns:a16="http://schemas.microsoft.com/office/drawing/2014/main" id="{16BED1B0-0477-74E3-E4D3-384FCFD98032}"/>
              </a:ext>
            </a:extLst>
          </p:cNvPr>
          <p:cNvPicPr>
            <a:picLocks noChangeAspect="1"/>
          </p:cNvPicPr>
          <p:nvPr/>
        </p:nvPicPr>
        <p:blipFill>
          <a:blip r:embed="rId4"/>
          <a:stretch>
            <a:fillRect/>
          </a:stretch>
        </p:blipFill>
        <p:spPr>
          <a:xfrm>
            <a:off x="11267549" y="6025432"/>
            <a:ext cx="779829" cy="684517"/>
          </a:xfrm>
          <a:prstGeom prst="rect">
            <a:avLst/>
          </a:prstGeom>
        </p:spPr>
      </p:pic>
      <p:grpSp>
        <p:nvGrpSpPr>
          <p:cNvPr id="9" name="Group 8">
            <a:extLst>
              <a:ext uri="{FF2B5EF4-FFF2-40B4-BE49-F238E27FC236}">
                <a16:creationId xmlns:a16="http://schemas.microsoft.com/office/drawing/2014/main" id="{7B4C6BF1-298B-DCA4-43AA-64F64303E59F}"/>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DE406187-64ED-FFA4-1503-362C47AB3629}"/>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53474514-E443-2D25-72CD-20643035BD30}"/>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6" name="TextBox 5">
            <a:extLst>
              <a:ext uri="{FF2B5EF4-FFF2-40B4-BE49-F238E27FC236}">
                <a16:creationId xmlns:a16="http://schemas.microsoft.com/office/drawing/2014/main" id="{F731555F-63D3-0A75-D5FA-59B444F945CB}"/>
              </a:ext>
            </a:extLst>
          </p:cNvPr>
          <p:cNvSpPr txBox="1"/>
          <p:nvPr/>
        </p:nvSpPr>
        <p:spPr>
          <a:xfrm>
            <a:off x="622863" y="1934174"/>
            <a:ext cx="3434787" cy="1200329"/>
          </a:xfrm>
          <a:prstGeom prst="rect">
            <a:avLst/>
          </a:prstGeom>
          <a:noFill/>
        </p:spPr>
        <p:txBody>
          <a:bodyPr wrap="square">
            <a:spAutoFit/>
          </a:bodyPr>
          <a:lstStyle/>
          <a:p>
            <a:pPr algn="just"/>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1800" dirty="0">
              <a:solidFill>
                <a:srgbClr val="000000"/>
              </a:solidFill>
            </a:endParaRPr>
          </a:p>
        </p:txBody>
      </p:sp>
      <p:sp>
        <p:nvSpPr>
          <p:cNvPr id="5" name="TextBox 4">
            <a:extLst>
              <a:ext uri="{FF2B5EF4-FFF2-40B4-BE49-F238E27FC236}">
                <a16:creationId xmlns:a16="http://schemas.microsoft.com/office/drawing/2014/main" id="{B1B3A899-CA65-50E5-E812-F18CC410E7F4}"/>
              </a:ext>
            </a:extLst>
          </p:cNvPr>
          <p:cNvSpPr txBox="1"/>
          <p:nvPr/>
        </p:nvSpPr>
        <p:spPr>
          <a:xfrm>
            <a:off x="235147" y="1884003"/>
            <a:ext cx="5197834" cy="4633448"/>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There were 79 false positives, which means that the model predicted 79 companies going bankrupt that did not. </a:t>
            </a:r>
          </a:p>
          <a:p>
            <a:pPr marL="285750" marR="0" indent="-285750" algn="just">
              <a:lnSpc>
                <a:spcPct val="115000"/>
              </a:lnSpc>
              <a:spcBef>
                <a:spcPts val="0"/>
              </a:spcBef>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Also, the model shows 10 false negatives, that means that the model wrongly predicted 10 companies that went bankrupt.</a:t>
            </a:r>
          </a:p>
          <a:p>
            <a:pPr marL="285750" marR="0" indent="-285750" algn="just">
              <a:lnSpc>
                <a:spcPct val="115000"/>
              </a:lnSpc>
              <a:spcBef>
                <a:spcPts val="0"/>
              </a:spcBef>
              <a:spcAft>
                <a:spcPts val="800"/>
              </a:spcAft>
              <a:buFont typeface="Arial" panose="020B0604020202020204" pitchFamily="34" charset="0"/>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Our recall metric is at 77.273%, that indicated the model is doing a good job at identifying companies going bankrupt. </a:t>
            </a:r>
          </a:p>
          <a:p>
            <a:pPr marL="0" marR="0" algn="just">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*This must be analyzed, as the cost of predicting a company going bankrupt and not occurring (missed opportunity cost) in my opinion is less than investing in a company and having it go bankrupt. </a:t>
            </a:r>
            <a:r>
              <a:rPr lang="en-US" sz="1600" dirty="0">
                <a:effectLst/>
                <a:latin typeface="Aptos" panose="020B0004020202020204" pitchFamily="34" charset="0"/>
                <a:ea typeface="Aptos" panose="020B0004020202020204" pitchFamily="34" charset="0"/>
                <a:cs typeface="Times New Roman" panose="02020603050405020304" pitchFamily="18" charset="0"/>
              </a:rPr>
              <a:t>False positives might be less damaging than false negatives, as we want to avoid high-risk investments.</a:t>
            </a:r>
            <a:r>
              <a:rPr lang="en-US" sz="1600" dirty="0">
                <a:effectLst/>
              </a:rPr>
              <a: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6791765F-A773-0886-6FBE-C39493E1B1F4}"/>
              </a:ext>
            </a:extLst>
          </p:cNvPr>
          <p:cNvPicPr>
            <a:picLocks noChangeAspect="1"/>
          </p:cNvPicPr>
          <p:nvPr/>
        </p:nvPicPr>
        <p:blipFill>
          <a:blip r:embed="rId6"/>
          <a:stretch>
            <a:fillRect/>
          </a:stretch>
        </p:blipFill>
        <p:spPr>
          <a:xfrm>
            <a:off x="5559372" y="2186468"/>
            <a:ext cx="6323078" cy="3544280"/>
          </a:xfrm>
          <a:prstGeom prst="rect">
            <a:avLst/>
          </a:prstGeom>
        </p:spPr>
      </p:pic>
      <p:pic>
        <p:nvPicPr>
          <p:cNvPr id="33" name="Audio 32">
            <a:extLst>
              <a:ext uri="{FF2B5EF4-FFF2-40B4-BE49-F238E27FC236}">
                <a16:creationId xmlns:a16="http://schemas.microsoft.com/office/drawing/2014/main" id="{D9FF5513-0025-C3B4-8206-E0057E03EF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1965327"/>
      </p:ext>
    </p:extLst>
  </p:cSld>
  <p:clrMapOvr>
    <a:masterClrMapping/>
  </p:clrMapOvr>
  <mc:AlternateContent xmlns:mc="http://schemas.openxmlformats.org/markup-compatibility/2006">
    <mc:Choice xmlns:p14="http://schemas.microsoft.com/office/powerpoint/2010/main" Requires="p14">
      <p:transition spd="slow" p14:dur="2000" advTm="39636"/>
    </mc:Choice>
    <mc:Fallback>
      <p:transition spd="slow" advTm="3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21637E-E82F-0BA2-9B79-643DE775A1C0}"/>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5319BC73-8E25-B90F-3877-ED08ABE79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20662C3-3781-177F-E1A3-54DA53984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09B5834-C7CF-9DE7-2D4C-7170B0DDB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39549E37-F889-C526-DB1C-3782EC145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EDBD22-BA20-E1A9-099E-57D5F689DEF6}"/>
              </a:ext>
            </a:extLst>
          </p:cNvPr>
          <p:cNvSpPr>
            <a:spLocks noGrp="1"/>
          </p:cNvSpPr>
          <p:nvPr>
            <p:ph type="title"/>
          </p:nvPr>
        </p:nvSpPr>
        <p:spPr>
          <a:xfrm>
            <a:off x="478536" y="285809"/>
            <a:ext cx="3167690" cy="941592"/>
          </a:xfrm>
        </p:spPr>
        <p:txBody>
          <a:bodyPr vert="horz" lIns="91440" tIns="45720" rIns="91440" bIns="45720" rtlCol="0" anchor="b">
            <a:normAutofit/>
          </a:bodyPr>
          <a:lstStyle/>
          <a:p>
            <a:pPr algn="ctr"/>
            <a:r>
              <a:rPr lang="en-US" sz="4800" b="1" dirty="0">
                <a:solidFill>
                  <a:srgbClr val="FFFFFF"/>
                </a:solidFill>
              </a:rPr>
              <a:t>Predictions</a:t>
            </a:r>
          </a:p>
        </p:txBody>
      </p:sp>
      <p:sp>
        <p:nvSpPr>
          <p:cNvPr id="50" name="Rectangle 49">
            <a:extLst>
              <a:ext uri="{FF2B5EF4-FFF2-40B4-BE49-F238E27FC236}">
                <a16:creationId xmlns:a16="http://schemas.microsoft.com/office/drawing/2014/main" id="{28E1C0A7-6981-6DDD-D1D4-4DDF4166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7185B82-29AC-CD5A-DA3A-6419CC68851F}"/>
              </a:ext>
            </a:extLst>
          </p:cNvPr>
          <p:cNvSpPr txBox="1"/>
          <p:nvPr/>
        </p:nvSpPr>
        <p:spPr>
          <a:xfrm>
            <a:off x="698854" y="1673189"/>
            <a:ext cx="3637977" cy="4524315"/>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rPr>
              <a:t>Utilizing the model built, we will not predict the probability of bankruptcy for a new set of companies the MSBA is looking to invest in.</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Based on the results is not recommended for MSBA to invest in Western Corp, Design Solutions and Innocore.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800" i="0" u="none" strike="noStrike" dirty="0">
              <a:effectLst/>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5536AD5-4B13-861D-B2FD-529DEB2622E3}"/>
              </a:ext>
            </a:extLst>
          </p:cNvPr>
          <p:cNvPicPr>
            <a:picLocks noChangeAspect="1"/>
          </p:cNvPicPr>
          <p:nvPr/>
        </p:nvPicPr>
        <p:blipFill>
          <a:blip r:embed="rId4"/>
          <a:stretch>
            <a:fillRect/>
          </a:stretch>
        </p:blipFill>
        <p:spPr>
          <a:xfrm>
            <a:off x="4572017" y="1703477"/>
            <a:ext cx="7010400" cy="3581400"/>
          </a:xfrm>
          <a:prstGeom prst="rect">
            <a:avLst/>
          </a:prstGeom>
        </p:spPr>
      </p:pic>
      <p:sp>
        <p:nvSpPr>
          <p:cNvPr id="4" name="Rectangle 3">
            <a:extLst>
              <a:ext uri="{FF2B5EF4-FFF2-40B4-BE49-F238E27FC236}">
                <a16:creationId xmlns:a16="http://schemas.microsoft.com/office/drawing/2014/main" id="{AD095B78-996F-829D-1A2E-694FF32C8B84}"/>
              </a:ext>
            </a:extLst>
          </p:cNvPr>
          <p:cNvSpPr/>
          <p:nvPr/>
        </p:nvSpPr>
        <p:spPr>
          <a:xfrm>
            <a:off x="5171768" y="2015613"/>
            <a:ext cx="6105832" cy="1071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udio 11">
            <a:extLst>
              <a:ext uri="{FF2B5EF4-FFF2-40B4-BE49-F238E27FC236}">
                <a16:creationId xmlns:a16="http://schemas.microsoft.com/office/drawing/2014/main" id="{265398BB-7309-14AA-F768-3E8DB23A98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27175965"/>
      </p:ext>
    </p:extLst>
  </p:cSld>
  <p:clrMapOvr>
    <a:masterClrMapping/>
  </p:clrMapOvr>
  <mc:AlternateContent xmlns:mc="http://schemas.openxmlformats.org/markup-compatibility/2006">
    <mc:Choice xmlns:p14="http://schemas.microsoft.com/office/powerpoint/2010/main" Requires="p14">
      <p:transition spd="slow" p14:dur="2000" advTm="13150"/>
    </mc:Choice>
    <mc:Fallback>
      <p:transition spd="slow" advTm="1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E86186-DD19-325F-EFE9-0975B9D2498F}"/>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F16B67EF-61C7-56BC-9E0B-B3C511B8D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EF0D044-1E82-E612-1FF9-F51687D31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95647D-6563-CD3D-3743-B177C6A28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8B11A3A-D042-DA91-E239-C27B45E5F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4EA9B2-EB76-A1D5-DF97-79DAF648B510}"/>
              </a:ext>
            </a:extLst>
          </p:cNvPr>
          <p:cNvSpPr>
            <a:spLocks noGrp="1"/>
          </p:cNvSpPr>
          <p:nvPr>
            <p:ph type="title"/>
          </p:nvPr>
        </p:nvSpPr>
        <p:spPr>
          <a:xfrm>
            <a:off x="478536" y="285809"/>
            <a:ext cx="4703064" cy="941592"/>
          </a:xfrm>
        </p:spPr>
        <p:txBody>
          <a:bodyPr vert="horz" lIns="91440" tIns="45720" rIns="91440" bIns="45720" rtlCol="0" anchor="b">
            <a:normAutofit fontScale="90000"/>
          </a:bodyPr>
          <a:lstStyle/>
          <a:p>
            <a:pPr algn="ctr"/>
            <a:r>
              <a:rPr lang="en-US" sz="4800" b="1" dirty="0">
                <a:solidFill>
                  <a:srgbClr val="FFFFFF"/>
                </a:solidFill>
              </a:rPr>
              <a:t>Recommendation</a:t>
            </a:r>
          </a:p>
        </p:txBody>
      </p:sp>
      <p:sp>
        <p:nvSpPr>
          <p:cNvPr id="50" name="Rectangle 49">
            <a:extLst>
              <a:ext uri="{FF2B5EF4-FFF2-40B4-BE49-F238E27FC236}">
                <a16:creationId xmlns:a16="http://schemas.microsoft.com/office/drawing/2014/main" id="{09DEBD7E-02CD-824A-3ED4-211F1DE1C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3F5170B1-3331-F316-19C0-ABB6531145AB}"/>
              </a:ext>
            </a:extLst>
          </p:cNvPr>
          <p:cNvGraphicFramePr>
            <a:graphicFrameLocks noGrp="1"/>
          </p:cNvGraphicFramePr>
          <p:nvPr>
            <p:extLst>
              <p:ext uri="{D42A27DB-BD31-4B8C-83A1-F6EECF244321}">
                <p14:modId xmlns:p14="http://schemas.microsoft.com/office/powerpoint/2010/main" val="2291959370"/>
              </p:ext>
            </p:extLst>
          </p:nvPr>
        </p:nvGraphicFramePr>
        <p:xfrm>
          <a:off x="1679525" y="3364531"/>
          <a:ext cx="8839200" cy="1625600"/>
        </p:xfrm>
        <a:graphic>
          <a:graphicData uri="http://schemas.openxmlformats.org/drawingml/2006/table">
            <a:tbl>
              <a:tblPr/>
              <a:tblGrid>
                <a:gridCol w="713350">
                  <a:extLst>
                    <a:ext uri="{9D8B030D-6E8A-4147-A177-3AD203B41FA5}">
                      <a16:colId xmlns:a16="http://schemas.microsoft.com/office/drawing/2014/main" val="2544525436"/>
                    </a:ext>
                  </a:extLst>
                </a:gridCol>
                <a:gridCol w="1436211">
                  <a:extLst>
                    <a:ext uri="{9D8B030D-6E8A-4147-A177-3AD203B41FA5}">
                      <a16:colId xmlns:a16="http://schemas.microsoft.com/office/drawing/2014/main" val="2462002713"/>
                    </a:ext>
                  </a:extLst>
                </a:gridCol>
                <a:gridCol w="1521813">
                  <a:extLst>
                    <a:ext uri="{9D8B030D-6E8A-4147-A177-3AD203B41FA5}">
                      <a16:colId xmlns:a16="http://schemas.microsoft.com/office/drawing/2014/main" val="4233352034"/>
                    </a:ext>
                  </a:extLst>
                </a:gridCol>
                <a:gridCol w="1115997">
                  <a:extLst>
                    <a:ext uri="{9D8B030D-6E8A-4147-A177-3AD203B41FA5}">
                      <a16:colId xmlns:a16="http://schemas.microsoft.com/office/drawing/2014/main" val="286350236"/>
                    </a:ext>
                  </a:extLst>
                </a:gridCol>
                <a:gridCol w="827486">
                  <a:extLst>
                    <a:ext uri="{9D8B030D-6E8A-4147-A177-3AD203B41FA5}">
                      <a16:colId xmlns:a16="http://schemas.microsoft.com/office/drawing/2014/main" val="411580702"/>
                    </a:ext>
                  </a:extLst>
                </a:gridCol>
                <a:gridCol w="989179">
                  <a:extLst>
                    <a:ext uri="{9D8B030D-6E8A-4147-A177-3AD203B41FA5}">
                      <a16:colId xmlns:a16="http://schemas.microsoft.com/office/drawing/2014/main" val="2076007510"/>
                    </a:ext>
                  </a:extLst>
                </a:gridCol>
                <a:gridCol w="2235164">
                  <a:extLst>
                    <a:ext uri="{9D8B030D-6E8A-4147-A177-3AD203B41FA5}">
                      <a16:colId xmlns:a16="http://schemas.microsoft.com/office/drawing/2014/main" val="2492811410"/>
                    </a:ext>
                  </a:extLst>
                </a:gridCol>
              </a:tblGrid>
              <a:tr h="203200">
                <a:tc>
                  <a:txBody>
                    <a:bodyPr/>
                    <a:lstStyle/>
                    <a:p>
                      <a:pPr algn="ctr" fontAlgn="ctr"/>
                      <a:r>
                        <a:rPr lang="en-US" sz="1200" b="0" i="0" u="none" strike="noStrike">
                          <a:solidFill>
                            <a:schemeClr val="bg1"/>
                          </a:solidFill>
                          <a:effectLst/>
                          <a:latin typeface="Aptos Narrow" panose="020B0004020202020204" pitchFamily="34" charset="0"/>
                        </a:rPr>
                        <a:t>bankrupct</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probability</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borrowing_dependency</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company</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company_id</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persistent_eps</a:t>
                      </a:r>
                    </a:p>
                  </a:txBody>
                  <a:tcPr marL="9525" marR="9525" marT="9525" marB="0" anchor="ctr">
                    <a:lnL>
                      <a:noFill/>
                    </a:lnL>
                    <a:lnR>
                      <a:noFill/>
                    </a:lnR>
                    <a:lnT>
                      <a:noFill/>
                    </a:lnT>
                    <a:lnB>
                      <a:noFill/>
                    </a:lnB>
                    <a:solidFill>
                      <a:srgbClr val="ADADAD"/>
                    </a:solidFill>
                  </a:tcPr>
                </a:tc>
                <a:tc>
                  <a:txBody>
                    <a:bodyPr/>
                    <a:lstStyle/>
                    <a:p>
                      <a:pPr algn="ctr" fontAlgn="ctr"/>
                      <a:r>
                        <a:rPr lang="en-US" sz="1200" b="0" i="0" u="none" strike="noStrike">
                          <a:solidFill>
                            <a:schemeClr val="bg1"/>
                          </a:solidFill>
                          <a:effectLst/>
                          <a:latin typeface="Aptos Narrow" panose="020B0004020202020204" pitchFamily="34" charset="0"/>
                        </a:rPr>
                        <a:t>retained_earnings_to_total_assets</a:t>
                      </a:r>
                    </a:p>
                  </a:txBody>
                  <a:tcPr marL="9525" marR="9525" marT="9525" marB="0" anchor="ctr">
                    <a:lnL>
                      <a:noFill/>
                    </a:lnL>
                    <a:lnR>
                      <a:noFill/>
                    </a:lnR>
                    <a:lnT>
                      <a:noFill/>
                    </a:lnT>
                    <a:lnB>
                      <a:noFill/>
                    </a:lnB>
                    <a:solidFill>
                      <a:srgbClr val="ADADAD"/>
                    </a:solidFill>
                  </a:tcPr>
                </a:tc>
                <a:extLst>
                  <a:ext uri="{0D108BD9-81ED-4DB2-BD59-A6C34878D82A}">
                    <a16:rowId xmlns:a16="http://schemas.microsoft.com/office/drawing/2014/main" val="3417892794"/>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0.9822726249694824</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0.374179962</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rogers and sons</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id_7012</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0.21896568</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0.942828956</a:t>
                      </a:r>
                    </a:p>
                  </a:txBody>
                  <a:tcPr marL="9525" marR="9525" marT="9525" marB="0" anchor="ctr">
                    <a:lnL>
                      <a:noFill/>
                    </a:lnL>
                    <a:lnR>
                      <a:noFill/>
                    </a:lnR>
                    <a:lnT>
                      <a:noFill/>
                    </a:lnT>
                    <a:lnB>
                      <a:noFill/>
                    </a:lnB>
                    <a:noFill/>
                  </a:tcPr>
                </a:tc>
                <a:extLst>
                  <a:ext uri="{0D108BD9-81ED-4DB2-BD59-A6C34878D82A}">
                    <a16:rowId xmlns:a16="http://schemas.microsoft.com/office/drawing/2014/main" val="3204763195"/>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0.9818169474601746</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0.37450876</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songster inc</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id_7102</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0.217831143</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0.938289897</a:t>
                      </a:r>
                    </a:p>
                  </a:txBody>
                  <a:tcPr marL="9525" marR="9525" marT="9525" marB="0" anchor="ctr">
                    <a:lnL>
                      <a:noFill/>
                    </a:lnL>
                    <a:lnR>
                      <a:noFill/>
                    </a:lnR>
                    <a:lnT>
                      <a:noFill/>
                    </a:lnT>
                    <a:lnB>
                      <a:noFill/>
                    </a:lnB>
                    <a:noFill/>
                  </a:tcPr>
                </a:tc>
                <a:extLst>
                  <a:ext uri="{0D108BD9-81ED-4DB2-BD59-A6C34878D82A}">
                    <a16:rowId xmlns:a16="http://schemas.microsoft.com/office/drawing/2014/main" val="2427718877"/>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0.972851574</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0.374219105</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pharmasolve</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id_9614</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0.225205635</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0.935449309</a:t>
                      </a:r>
                    </a:p>
                  </a:txBody>
                  <a:tcPr marL="9525" marR="9525" marT="9525" marB="0" anchor="ctr">
                    <a:lnL>
                      <a:noFill/>
                    </a:lnL>
                    <a:lnR>
                      <a:noFill/>
                    </a:lnR>
                    <a:lnT>
                      <a:noFill/>
                    </a:lnT>
                    <a:lnB>
                      <a:noFill/>
                    </a:lnB>
                    <a:noFill/>
                  </a:tcPr>
                </a:tc>
                <a:extLst>
                  <a:ext uri="{0D108BD9-81ED-4DB2-BD59-A6C34878D82A}">
                    <a16:rowId xmlns:a16="http://schemas.microsoft.com/office/drawing/2014/main" val="4131380232"/>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0.9804420471191406</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0.370253398</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ninetech</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id_9131</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0.218398412</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0.935200209</a:t>
                      </a:r>
                    </a:p>
                  </a:txBody>
                  <a:tcPr marL="9525" marR="9525" marT="9525" marB="0" anchor="ctr">
                    <a:lnL>
                      <a:noFill/>
                    </a:lnL>
                    <a:lnR>
                      <a:noFill/>
                    </a:lnR>
                    <a:lnT>
                      <a:noFill/>
                    </a:lnT>
                    <a:lnB>
                      <a:noFill/>
                    </a:lnB>
                    <a:noFill/>
                  </a:tcPr>
                </a:tc>
                <a:extLst>
                  <a:ext uri="{0D108BD9-81ED-4DB2-BD59-A6C34878D82A}">
                    <a16:rowId xmlns:a16="http://schemas.microsoft.com/office/drawing/2014/main" val="1518634482"/>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0.9725237488746643</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0.373113046</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Hallandall ag.</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id_9904</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0.20468942</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0.932955215</a:t>
                      </a:r>
                    </a:p>
                  </a:txBody>
                  <a:tcPr marL="9525" marR="9525" marT="9525" marB="0" anchor="ctr">
                    <a:lnL>
                      <a:noFill/>
                    </a:lnL>
                    <a:lnR>
                      <a:noFill/>
                    </a:lnR>
                    <a:lnT>
                      <a:noFill/>
                    </a:lnT>
                    <a:lnB>
                      <a:noFill/>
                    </a:lnB>
                    <a:noFill/>
                  </a:tcPr>
                </a:tc>
                <a:extLst>
                  <a:ext uri="{0D108BD9-81ED-4DB2-BD59-A6C34878D82A}">
                    <a16:rowId xmlns:a16="http://schemas.microsoft.com/office/drawing/2014/main" val="1874120554"/>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0.978073001</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0.37315107</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Highwood &amp; Hart</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id_8039</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0.212914815</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0.930763203</a:t>
                      </a:r>
                    </a:p>
                  </a:txBody>
                  <a:tcPr marL="9525" marR="9525" marT="9525" marB="0" anchor="ctr">
                    <a:lnL>
                      <a:noFill/>
                    </a:lnL>
                    <a:lnR>
                      <a:noFill/>
                    </a:lnR>
                    <a:lnT>
                      <a:noFill/>
                    </a:lnT>
                    <a:lnB>
                      <a:noFill/>
                    </a:lnB>
                    <a:noFill/>
                  </a:tcPr>
                </a:tc>
                <a:extLst>
                  <a:ext uri="{0D108BD9-81ED-4DB2-BD59-A6C34878D82A}">
                    <a16:rowId xmlns:a16="http://schemas.microsoft.com/office/drawing/2014/main" val="3150251593"/>
                  </a:ext>
                </a:extLst>
              </a:tr>
              <a:tr h="203200">
                <a:tc>
                  <a:txBody>
                    <a:bodyPr/>
                    <a:lstStyle/>
                    <a:p>
                      <a:pPr algn="ctr" fontAlgn="ctr"/>
                      <a:r>
                        <a:rPr lang="en-US" sz="1200" b="0" i="0" u="none" strike="noStrike">
                          <a:solidFill>
                            <a:schemeClr val="bg1"/>
                          </a:solidFill>
                          <a:effectLst/>
                          <a:latin typeface="Aptos Narrow" panose="020B0004020202020204" pitchFamily="34" charset="0"/>
                        </a:rPr>
                        <a:t>0</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0.9375975131988525</a:t>
                      </a:r>
                    </a:p>
                  </a:txBody>
                  <a:tcPr marL="9525" marR="9525" marT="9525" marB="0" anchor="ctr">
                    <a:lnL>
                      <a:noFill/>
                    </a:lnL>
                    <a:lnR>
                      <a:noFill/>
                    </a:lnR>
                    <a:lnT>
                      <a:noFill/>
                    </a:lnT>
                    <a:lnB>
                      <a:noFill/>
                    </a:lnB>
                    <a:noFill/>
                  </a:tcPr>
                </a:tc>
                <a:tc>
                  <a:txBody>
                    <a:bodyPr/>
                    <a:lstStyle/>
                    <a:p>
                      <a:pPr algn="ctr" fontAlgn="ctr"/>
                      <a:r>
                        <a:rPr lang="en-US" sz="1200" b="0" i="0" u="none" strike="noStrike" dirty="0">
                          <a:solidFill>
                            <a:schemeClr val="bg1"/>
                          </a:solidFill>
                          <a:effectLst/>
                          <a:latin typeface="Aptos Narrow" panose="020B0004020202020204" pitchFamily="34" charset="0"/>
                        </a:rPr>
                        <a:t>0.377306898</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Foster &amp; Kruse</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id_6905</a:t>
                      </a:r>
                    </a:p>
                  </a:txBody>
                  <a:tcPr marL="9525" marR="9525" marT="9525" marB="0" anchor="ctr">
                    <a:lnL>
                      <a:noFill/>
                    </a:lnL>
                    <a:lnR>
                      <a:noFill/>
                    </a:lnR>
                    <a:lnT>
                      <a:noFill/>
                    </a:lnT>
                    <a:lnB>
                      <a:noFill/>
                    </a:lnB>
                    <a:noFill/>
                  </a:tcPr>
                </a:tc>
                <a:tc>
                  <a:txBody>
                    <a:bodyPr/>
                    <a:lstStyle/>
                    <a:p>
                      <a:pPr algn="ctr" fontAlgn="ctr"/>
                      <a:r>
                        <a:rPr lang="en-US" sz="1200" b="0" i="0" u="none" strike="noStrike">
                          <a:solidFill>
                            <a:schemeClr val="bg1"/>
                          </a:solidFill>
                          <a:effectLst/>
                          <a:latin typeface="Aptos Narrow" panose="020B0004020202020204" pitchFamily="34" charset="0"/>
                        </a:rPr>
                        <a:t>0.219343859</a:t>
                      </a:r>
                    </a:p>
                  </a:txBody>
                  <a:tcPr marL="9525" marR="9525" marT="9525" marB="0" anchor="ctr">
                    <a:lnL>
                      <a:noFill/>
                    </a:lnL>
                    <a:lnR>
                      <a:noFill/>
                    </a:lnR>
                    <a:lnT>
                      <a:noFill/>
                    </a:lnT>
                    <a:lnB>
                      <a:noFill/>
                    </a:lnB>
                    <a:noFill/>
                  </a:tcPr>
                </a:tc>
                <a:tc>
                  <a:txBody>
                    <a:bodyPr/>
                    <a:lstStyle/>
                    <a:p>
                      <a:pPr algn="ctr" fontAlgn="ctr"/>
                      <a:r>
                        <a:rPr lang="en-US" sz="1200" b="0" i="0" u="none" strike="noStrike" dirty="0">
                          <a:solidFill>
                            <a:schemeClr val="bg1"/>
                          </a:solidFill>
                          <a:effectLst/>
                          <a:latin typeface="Aptos Narrow" panose="020B0004020202020204" pitchFamily="34" charset="0"/>
                        </a:rPr>
                        <a:t>0.930139635</a:t>
                      </a:r>
                    </a:p>
                  </a:txBody>
                  <a:tcPr marL="9525" marR="9525" marT="9525" marB="0" anchor="ctr">
                    <a:lnL>
                      <a:noFill/>
                    </a:lnL>
                    <a:lnR>
                      <a:noFill/>
                    </a:lnR>
                    <a:lnT>
                      <a:noFill/>
                    </a:lnT>
                    <a:lnB>
                      <a:noFill/>
                    </a:lnB>
                    <a:noFill/>
                  </a:tcPr>
                </a:tc>
                <a:extLst>
                  <a:ext uri="{0D108BD9-81ED-4DB2-BD59-A6C34878D82A}">
                    <a16:rowId xmlns:a16="http://schemas.microsoft.com/office/drawing/2014/main" val="3262460620"/>
                  </a:ext>
                </a:extLst>
              </a:tr>
            </a:tbl>
          </a:graphicData>
        </a:graphic>
      </p:graphicFrame>
      <p:sp>
        <p:nvSpPr>
          <p:cNvPr id="7" name="TextBox 6">
            <a:extLst>
              <a:ext uri="{FF2B5EF4-FFF2-40B4-BE49-F238E27FC236}">
                <a16:creationId xmlns:a16="http://schemas.microsoft.com/office/drawing/2014/main" id="{4BDD34B9-1622-5691-D366-167994E4C537}"/>
              </a:ext>
            </a:extLst>
          </p:cNvPr>
          <p:cNvSpPr txBox="1"/>
          <p:nvPr/>
        </p:nvSpPr>
        <p:spPr>
          <a:xfrm>
            <a:off x="1673275" y="1640546"/>
            <a:ext cx="9015417" cy="2862322"/>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rPr>
              <a:t>Based on our model’s prediction it is recommended to invest in: </a:t>
            </a:r>
          </a:p>
          <a:p>
            <a:pPr marL="1200150" lvl="2" indent="-285750" algn="just">
              <a:buFont typeface="Arial" panose="020B0604020202020204" pitchFamily="34" charset="0"/>
              <a:buChar char="•"/>
            </a:pPr>
            <a:r>
              <a:rPr lang="en-US" dirty="0">
                <a:solidFill>
                  <a:schemeClr val="bg1"/>
                </a:solidFill>
              </a:rPr>
              <a:t>Rogers &amp; Sons</a:t>
            </a:r>
          </a:p>
          <a:p>
            <a:pPr marL="1200150" lvl="2" indent="-285750" algn="just">
              <a:buFont typeface="Arial" panose="020B0604020202020204" pitchFamily="34" charset="0"/>
              <a:buChar char="•"/>
            </a:pPr>
            <a:r>
              <a:rPr lang="en-US" dirty="0">
                <a:solidFill>
                  <a:schemeClr val="bg1"/>
                </a:solidFill>
              </a:rPr>
              <a:t>Songster Inc.</a:t>
            </a:r>
          </a:p>
          <a:p>
            <a:pPr marL="1200150" lvl="2" indent="-285750" algn="just">
              <a:buFont typeface="Arial" panose="020B0604020202020204" pitchFamily="34" charset="0"/>
              <a:buChar char="•"/>
            </a:pPr>
            <a:r>
              <a:rPr lang="en-US" dirty="0" err="1">
                <a:solidFill>
                  <a:schemeClr val="bg1"/>
                </a:solidFill>
              </a:rPr>
              <a:t>Pharmasolve</a:t>
            </a:r>
            <a:r>
              <a:rPr lang="en-US" dirty="0">
                <a:solidFill>
                  <a:schemeClr val="bg1"/>
                </a:solidFill>
              </a:rPr>
              <a: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1800" i="0" u="none" strike="noStrike" dirty="0">
              <a:effectLst/>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5" name="Audio 14">
            <a:extLst>
              <a:ext uri="{FF2B5EF4-FFF2-40B4-BE49-F238E27FC236}">
                <a16:creationId xmlns:a16="http://schemas.microsoft.com/office/drawing/2014/main" id="{25954502-3F5F-FB4D-DFC6-A8D5648B6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4478163"/>
      </p:ext>
    </p:extLst>
  </p:cSld>
  <p:clrMapOvr>
    <a:masterClrMapping/>
  </p:clrMapOvr>
  <mc:AlternateContent xmlns:mc="http://schemas.openxmlformats.org/markup-compatibility/2006">
    <mc:Choice xmlns:p14="http://schemas.microsoft.com/office/powerpoint/2010/main" Requires="p14">
      <p:transition spd="slow" p14:dur="2000" advTm="8790"/>
    </mc:Choice>
    <mc:Fallback>
      <p:transition spd="slow" advTm="8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93702A-7AE5-805B-0D09-1B5FA1697CEA}"/>
              </a:ext>
            </a:extLst>
          </p:cNvPr>
          <p:cNvSpPr>
            <a:spLocks noGrp="1"/>
          </p:cNvSpPr>
          <p:nvPr>
            <p:ph type="title"/>
          </p:nvPr>
        </p:nvSpPr>
        <p:spPr>
          <a:xfrm>
            <a:off x="342899" y="278535"/>
            <a:ext cx="9895951" cy="1033669"/>
          </a:xfrm>
        </p:spPr>
        <p:txBody>
          <a:bodyPr>
            <a:normAutofit/>
          </a:bodyPr>
          <a:lstStyle/>
          <a:p>
            <a:r>
              <a:rPr lang="en-US" sz="2800" b="1" dirty="0">
                <a:solidFill>
                  <a:schemeClr val="bg1"/>
                </a:solidFill>
                <a:latin typeface="Arial" panose="020B0604020202020204" pitchFamily="34" charset="0"/>
              </a:rPr>
              <a:t>Data Flow Diagram_</a:t>
            </a:r>
            <a:r>
              <a:rPr lang="en-US" sz="2800" b="1" i="0" u="none" strike="noStrike" dirty="0">
                <a:solidFill>
                  <a:schemeClr val="bg1"/>
                </a:solidFill>
                <a:effectLst/>
                <a:latin typeface="Arial" panose="020B0604020202020204" pitchFamily="34" charset="0"/>
              </a:rPr>
              <a:t>Cloud Native Data Architecture</a:t>
            </a:r>
            <a:endParaRPr lang="en-US" sz="2800" b="1" dirty="0">
              <a:solidFill>
                <a:schemeClr val="bg1"/>
              </a:solidFill>
            </a:endParaRPr>
          </a:p>
        </p:txBody>
      </p:sp>
      <p:pic>
        <p:nvPicPr>
          <p:cNvPr id="5" name="Content Placeholder 4" descr="A black letter m and black text&#10;&#10;Description automatically generated">
            <a:extLst>
              <a:ext uri="{FF2B5EF4-FFF2-40B4-BE49-F238E27FC236}">
                <a16:creationId xmlns:a16="http://schemas.microsoft.com/office/drawing/2014/main" id="{AA11F14B-6594-9B3E-3C6A-99A565EF745C}"/>
              </a:ext>
            </a:extLst>
          </p:cNvPr>
          <p:cNvPicPr>
            <a:picLocks noGrp="1" noChangeAspect="1"/>
          </p:cNvPicPr>
          <p:nvPr>
            <p:ph idx="1"/>
          </p:nvPr>
        </p:nvPicPr>
        <p:blipFill>
          <a:blip r:embed="rId4"/>
          <a:stretch>
            <a:fillRect/>
          </a:stretch>
        </p:blipFill>
        <p:spPr>
          <a:xfrm>
            <a:off x="61730" y="6061570"/>
            <a:ext cx="852157" cy="748004"/>
          </a:xfrm>
        </p:spPr>
      </p:pic>
      <p:sp>
        <p:nvSpPr>
          <p:cNvPr id="22" name="TextBox 21">
            <a:extLst>
              <a:ext uri="{FF2B5EF4-FFF2-40B4-BE49-F238E27FC236}">
                <a16:creationId xmlns:a16="http://schemas.microsoft.com/office/drawing/2014/main" id="{16325341-D9C8-EBC8-3185-1741D2882546}"/>
              </a:ext>
            </a:extLst>
          </p:cNvPr>
          <p:cNvSpPr txBox="1"/>
          <p:nvPr/>
        </p:nvSpPr>
        <p:spPr>
          <a:xfrm>
            <a:off x="612258" y="1731334"/>
            <a:ext cx="2776064" cy="646331"/>
          </a:xfrm>
          <a:prstGeom prst="rect">
            <a:avLst/>
          </a:prstGeom>
          <a:noFill/>
        </p:spPr>
        <p:txBody>
          <a:bodyPr wrap="square" rtlCol="0">
            <a:spAutoFit/>
          </a:bodyPr>
          <a:lstStyle/>
          <a:p>
            <a:pPr algn="ctr"/>
            <a:r>
              <a:rPr lang="en-US" b="1" dirty="0">
                <a:solidFill>
                  <a:srgbClr val="429126"/>
                </a:solidFill>
              </a:rPr>
              <a:t>1. AMAZON S3 BUCKETS / DATA LAKE</a:t>
            </a:r>
          </a:p>
        </p:txBody>
      </p:sp>
      <p:graphicFrame>
        <p:nvGraphicFramePr>
          <p:cNvPr id="30" name="Diagram 29">
            <a:extLst>
              <a:ext uri="{FF2B5EF4-FFF2-40B4-BE49-F238E27FC236}">
                <a16:creationId xmlns:a16="http://schemas.microsoft.com/office/drawing/2014/main" id="{2C07FEF0-89E9-8B83-9AB9-0DCB0E102CCF}"/>
              </a:ext>
            </a:extLst>
          </p:cNvPr>
          <p:cNvGraphicFramePr/>
          <p:nvPr>
            <p:extLst>
              <p:ext uri="{D42A27DB-BD31-4B8C-83A1-F6EECF244321}">
                <p14:modId xmlns:p14="http://schemas.microsoft.com/office/powerpoint/2010/main" val="2320142769"/>
              </p:ext>
            </p:extLst>
          </p:nvPr>
        </p:nvGraphicFramePr>
        <p:xfrm>
          <a:off x="-332812" y="2498943"/>
          <a:ext cx="4800094" cy="36707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5" name="Diagram 34">
            <a:extLst>
              <a:ext uri="{FF2B5EF4-FFF2-40B4-BE49-F238E27FC236}">
                <a16:creationId xmlns:a16="http://schemas.microsoft.com/office/drawing/2014/main" id="{BF006726-9DCC-887A-683D-E413AD2FA0BD}"/>
              </a:ext>
            </a:extLst>
          </p:cNvPr>
          <p:cNvGraphicFramePr/>
          <p:nvPr>
            <p:extLst>
              <p:ext uri="{D42A27DB-BD31-4B8C-83A1-F6EECF244321}">
                <p14:modId xmlns:p14="http://schemas.microsoft.com/office/powerpoint/2010/main" val="3066437565"/>
              </p:ext>
            </p:extLst>
          </p:nvPr>
        </p:nvGraphicFramePr>
        <p:xfrm>
          <a:off x="4000582" y="-57290"/>
          <a:ext cx="8007178" cy="536588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36" name="Group 35">
            <a:extLst>
              <a:ext uri="{FF2B5EF4-FFF2-40B4-BE49-F238E27FC236}">
                <a16:creationId xmlns:a16="http://schemas.microsoft.com/office/drawing/2014/main" id="{F1151A89-F9D2-251C-6AC8-8A5C938BD6A7}"/>
              </a:ext>
            </a:extLst>
          </p:cNvPr>
          <p:cNvGrpSpPr/>
          <p:nvPr/>
        </p:nvGrpSpPr>
        <p:grpSpPr>
          <a:xfrm>
            <a:off x="3225610" y="2124159"/>
            <a:ext cx="590732" cy="457630"/>
            <a:chOff x="2120776" y="1645318"/>
            <a:chExt cx="590732" cy="457630"/>
          </a:xfrm>
        </p:grpSpPr>
        <p:sp>
          <p:nvSpPr>
            <p:cNvPr id="37" name="Right Arrow 36">
              <a:extLst>
                <a:ext uri="{FF2B5EF4-FFF2-40B4-BE49-F238E27FC236}">
                  <a16:creationId xmlns:a16="http://schemas.microsoft.com/office/drawing/2014/main" id="{8DA90686-2E9B-EC5E-60F7-8FADCFF346BF}"/>
                </a:ext>
              </a:extLst>
            </p:cNvPr>
            <p:cNvSpPr/>
            <p:nvPr/>
          </p:nvSpPr>
          <p:spPr>
            <a:xfrm>
              <a:off x="2120776" y="1645318"/>
              <a:ext cx="590732"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38" name="Right Arrow 4">
              <a:extLst>
                <a:ext uri="{FF2B5EF4-FFF2-40B4-BE49-F238E27FC236}">
                  <a16:creationId xmlns:a16="http://schemas.microsoft.com/office/drawing/2014/main" id="{3E9B5B48-2E17-BDAC-65F5-8704D39DB07C}"/>
                </a:ext>
              </a:extLst>
            </p:cNvPr>
            <p:cNvSpPr txBox="1"/>
            <p:nvPr/>
          </p:nvSpPr>
          <p:spPr>
            <a:xfrm>
              <a:off x="2120776" y="1736844"/>
              <a:ext cx="453443"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sp>
        <p:nvSpPr>
          <p:cNvPr id="39" name="TextBox 38">
            <a:extLst>
              <a:ext uri="{FF2B5EF4-FFF2-40B4-BE49-F238E27FC236}">
                <a16:creationId xmlns:a16="http://schemas.microsoft.com/office/drawing/2014/main" id="{2C78C42D-707D-16AD-17A8-529F4A2A0513}"/>
              </a:ext>
            </a:extLst>
          </p:cNvPr>
          <p:cNvSpPr txBox="1"/>
          <p:nvPr/>
        </p:nvSpPr>
        <p:spPr>
          <a:xfrm>
            <a:off x="4034610" y="3565329"/>
            <a:ext cx="2512527" cy="3354765"/>
          </a:xfrm>
          <a:prstGeom prst="rect">
            <a:avLst/>
          </a:prstGeom>
          <a:noFill/>
        </p:spPr>
        <p:txBody>
          <a:bodyPr wrap="square" rtlCol="0">
            <a:spAutoFit/>
          </a:bodyPr>
          <a:lstStyle/>
          <a:p>
            <a:r>
              <a:rPr lang="en-US" sz="1600" dirty="0"/>
              <a:t>- Perform our Extract, Transform and Load process.</a:t>
            </a:r>
          </a:p>
          <a:p>
            <a:endParaRPr lang="en-US" sz="1600" dirty="0"/>
          </a:p>
          <a:p>
            <a:r>
              <a:rPr lang="en-US" sz="1600" b="0" i="0" u="none" strike="noStrike" dirty="0">
                <a:solidFill>
                  <a:srgbClr val="000000"/>
                </a:solidFill>
                <a:effectLst/>
              </a:rPr>
              <a:t>- Make future data ingestion easy to replicate or automate. </a:t>
            </a:r>
            <a:endParaRPr lang="en-US" sz="1600" dirty="0"/>
          </a:p>
          <a:p>
            <a:endParaRPr lang="en-US" sz="1600" dirty="0"/>
          </a:p>
          <a:p>
            <a:r>
              <a:rPr lang="en-US" sz="1600" dirty="0"/>
              <a:t>- Joining ratios and financials data to a single table.</a:t>
            </a:r>
          </a:p>
          <a:p>
            <a:endParaRPr lang="en-US" dirty="0"/>
          </a:p>
          <a:p>
            <a:endParaRPr lang="en-US" dirty="0"/>
          </a:p>
        </p:txBody>
      </p:sp>
      <p:sp>
        <p:nvSpPr>
          <p:cNvPr id="41" name="TextBox 40">
            <a:extLst>
              <a:ext uri="{FF2B5EF4-FFF2-40B4-BE49-F238E27FC236}">
                <a16:creationId xmlns:a16="http://schemas.microsoft.com/office/drawing/2014/main" id="{CC2673CC-ECCA-AE41-60C5-1870BC5AFB66}"/>
              </a:ext>
            </a:extLst>
          </p:cNvPr>
          <p:cNvSpPr txBox="1"/>
          <p:nvPr/>
        </p:nvSpPr>
        <p:spPr>
          <a:xfrm>
            <a:off x="6747907" y="3585816"/>
            <a:ext cx="2512527" cy="3600986"/>
          </a:xfrm>
          <a:prstGeom prst="rect">
            <a:avLst/>
          </a:prstGeom>
          <a:noFill/>
        </p:spPr>
        <p:txBody>
          <a:bodyPr wrap="square">
            <a:spAutoFit/>
          </a:bodyPr>
          <a:lstStyle/>
          <a:p>
            <a:r>
              <a:rPr lang="en-US" sz="1600" b="1" i="0" u="none" strike="noStrike" dirty="0">
                <a:solidFill>
                  <a:srgbClr val="7030A0"/>
                </a:solidFill>
                <a:effectLst/>
              </a:rPr>
              <a:t>“Single source of truth” </a:t>
            </a:r>
          </a:p>
          <a:p>
            <a:endParaRPr lang="en-US" sz="1600" b="1" dirty="0">
              <a:solidFill>
                <a:srgbClr val="7030A0"/>
              </a:solidFill>
            </a:endParaRPr>
          </a:p>
          <a:p>
            <a:r>
              <a:rPr lang="en-US" sz="1600" i="0" u="none" strike="noStrike" dirty="0">
                <a:effectLst/>
              </a:rPr>
              <a:t>- Data Warehouse</a:t>
            </a:r>
          </a:p>
          <a:p>
            <a:endParaRPr lang="en-US" sz="1600" b="1" i="0" dirty="0">
              <a:solidFill>
                <a:srgbClr val="7030A0"/>
              </a:solidFill>
              <a:effectLst/>
            </a:endParaRPr>
          </a:p>
          <a:p>
            <a:r>
              <a:rPr lang="en-US" sz="1600" b="0" i="0" dirty="0">
                <a:solidFill>
                  <a:srgbClr val="2D3B45"/>
                </a:solidFill>
                <a:effectLst/>
              </a:rPr>
              <a:t>1.Create a Redshift Cluster: msba</a:t>
            </a:r>
            <a:r>
              <a:rPr lang="en-US" sz="1600" dirty="0">
                <a:solidFill>
                  <a:srgbClr val="2D3B45"/>
                </a:solidFill>
              </a:rPr>
              <a:t>-fingroup-cluster</a:t>
            </a:r>
          </a:p>
          <a:p>
            <a:endParaRPr lang="en-US" sz="1600" dirty="0">
              <a:solidFill>
                <a:srgbClr val="2D3B45"/>
              </a:solidFill>
            </a:endParaRPr>
          </a:p>
          <a:p>
            <a:r>
              <a:rPr lang="en-US" sz="1600" dirty="0">
                <a:solidFill>
                  <a:srgbClr val="2D3B45"/>
                </a:solidFill>
              </a:rPr>
              <a:t>2. Use Query Editor to:</a:t>
            </a:r>
          </a:p>
          <a:p>
            <a:r>
              <a:rPr lang="en-US" sz="1600" dirty="0">
                <a:solidFill>
                  <a:srgbClr val="2D3B45"/>
                </a:solidFill>
              </a:rPr>
              <a:t>- Create New tables to place data we transformed.</a:t>
            </a:r>
          </a:p>
          <a:p>
            <a:endParaRPr lang="en-US" dirty="0">
              <a:solidFill>
                <a:srgbClr val="2D3B45"/>
              </a:solidFill>
              <a:latin typeface="Lato Extended"/>
            </a:endParaRPr>
          </a:p>
          <a:p>
            <a:endParaRPr lang="en-US" dirty="0"/>
          </a:p>
        </p:txBody>
      </p:sp>
      <p:sp>
        <p:nvSpPr>
          <p:cNvPr id="42" name="TextBox 41">
            <a:extLst>
              <a:ext uri="{FF2B5EF4-FFF2-40B4-BE49-F238E27FC236}">
                <a16:creationId xmlns:a16="http://schemas.microsoft.com/office/drawing/2014/main" id="{601E3466-E85A-816B-F9BD-33C64B189DCF}"/>
              </a:ext>
            </a:extLst>
          </p:cNvPr>
          <p:cNvSpPr txBox="1"/>
          <p:nvPr/>
        </p:nvSpPr>
        <p:spPr>
          <a:xfrm>
            <a:off x="9734076" y="3563581"/>
            <a:ext cx="2396194" cy="2831544"/>
          </a:xfrm>
          <a:prstGeom prst="rect">
            <a:avLst/>
          </a:prstGeom>
          <a:noFill/>
        </p:spPr>
        <p:txBody>
          <a:bodyPr wrap="square">
            <a:spAutoFit/>
          </a:bodyPr>
          <a:lstStyle/>
          <a:p>
            <a:r>
              <a:rPr lang="en-US" sz="1600" i="0" u="none" strike="noStrike" dirty="0">
                <a:effectLst/>
              </a:rPr>
              <a:t>- Create a Model using AWS Canvas.</a:t>
            </a:r>
          </a:p>
          <a:p>
            <a:endParaRPr lang="en-US" sz="1600" dirty="0"/>
          </a:p>
          <a:p>
            <a:r>
              <a:rPr lang="en-US" sz="1600" dirty="0"/>
              <a:t>- Review model performance, insights, analyze metrics.</a:t>
            </a:r>
          </a:p>
          <a:p>
            <a:endParaRPr lang="en-US" sz="1600" dirty="0">
              <a:solidFill>
                <a:srgbClr val="2D3B45"/>
              </a:solidFill>
            </a:endParaRPr>
          </a:p>
          <a:p>
            <a:r>
              <a:rPr lang="en-US" sz="1600" dirty="0">
                <a:solidFill>
                  <a:srgbClr val="2D3B45"/>
                </a:solidFill>
              </a:rPr>
              <a:t>- Predict probability of bankruptcy for new set of companies.</a:t>
            </a:r>
          </a:p>
          <a:p>
            <a:endParaRPr lang="en-US" dirty="0"/>
          </a:p>
        </p:txBody>
      </p:sp>
      <p:sp>
        <p:nvSpPr>
          <p:cNvPr id="44" name="Bent-Up Arrow 43">
            <a:extLst>
              <a:ext uri="{FF2B5EF4-FFF2-40B4-BE49-F238E27FC236}">
                <a16:creationId xmlns:a16="http://schemas.microsoft.com/office/drawing/2014/main" id="{DD299307-72AC-0B7E-C7D4-4AF114645EC6}"/>
              </a:ext>
            </a:extLst>
          </p:cNvPr>
          <p:cNvSpPr/>
          <p:nvPr/>
        </p:nvSpPr>
        <p:spPr>
          <a:xfrm>
            <a:off x="1919370" y="6484780"/>
            <a:ext cx="8673105" cy="267330"/>
          </a:xfrm>
          <a:prstGeom prst="bentUpArrow">
            <a:avLst/>
          </a:prstGeom>
          <a:solidFill>
            <a:srgbClr val="156082">
              <a:tint val="60000"/>
              <a:hueOff val="0"/>
              <a:satOff val="0"/>
              <a:lumOff val="0"/>
              <a:alphaOff val="0"/>
            </a:srgbClr>
          </a:solidFill>
          <a:ln>
            <a:noFill/>
          </a:ln>
          <a:effectLst/>
        </p:spPr>
        <p:txBody>
          <a:bodyPr spcFirstLastPara="0" vert="horz" wrap="square" lIns="0" tIns="0" rIns="0" bIns="0" numCol="1" spcCol="1270" anchor="ctr" anchorCtr="0">
            <a:noAutofit/>
          </a:bodyPr>
          <a:lstStyle/>
          <a:p>
            <a:endParaRPr lang="en-US"/>
          </a:p>
        </p:txBody>
      </p:sp>
      <p:grpSp>
        <p:nvGrpSpPr>
          <p:cNvPr id="45" name="Group 44">
            <a:extLst>
              <a:ext uri="{FF2B5EF4-FFF2-40B4-BE49-F238E27FC236}">
                <a16:creationId xmlns:a16="http://schemas.microsoft.com/office/drawing/2014/main" id="{EDC7C707-DE15-51B2-CD98-7067B3A1F957}"/>
              </a:ext>
            </a:extLst>
          </p:cNvPr>
          <p:cNvGrpSpPr/>
          <p:nvPr/>
        </p:nvGrpSpPr>
        <p:grpSpPr>
          <a:xfrm rot="16200000">
            <a:off x="1722770" y="6266049"/>
            <a:ext cx="590732" cy="371781"/>
            <a:chOff x="2120776" y="1645318"/>
            <a:chExt cx="590732" cy="457630"/>
          </a:xfrm>
        </p:grpSpPr>
        <p:sp>
          <p:nvSpPr>
            <p:cNvPr id="46" name="Right Arrow 45">
              <a:extLst>
                <a:ext uri="{FF2B5EF4-FFF2-40B4-BE49-F238E27FC236}">
                  <a16:creationId xmlns:a16="http://schemas.microsoft.com/office/drawing/2014/main" id="{1E93E296-1D00-3AE6-3331-3DC957E9B41B}"/>
                </a:ext>
              </a:extLst>
            </p:cNvPr>
            <p:cNvSpPr/>
            <p:nvPr/>
          </p:nvSpPr>
          <p:spPr>
            <a:xfrm>
              <a:off x="2120776" y="1645318"/>
              <a:ext cx="590732"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47" name="Right Arrow 4">
              <a:extLst>
                <a:ext uri="{FF2B5EF4-FFF2-40B4-BE49-F238E27FC236}">
                  <a16:creationId xmlns:a16="http://schemas.microsoft.com/office/drawing/2014/main" id="{0C88B769-7B13-6A43-0412-D2C066669FCD}"/>
                </a:ext>
              </a:extLst>
            </p:cNvPr>
            <p:cNvSpPr txBox="1"/>
            <p:nvPr/>
          </p:nvSpPr>
          <p:spPr>
            <a:xfrm>
              <a:off x="2120776" y="1736844"/>
              <a:ext cx="453443"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48" name="Group 47">
            <a:extLst>
              <a:ext uri="{FF2B5EF4-FFF2-40B4-BE49-F238E27FC236}">
                <a16:creationId xmlns:a16="http://schemas.microsoft.com/office/drawing/2014/main" id="{86260C2A-DB1E-DAD6-2E8D-FC3687E9A2EC}"/>
              </a:ext>
            </a:extLst>
          </p:cNvPr>
          <p:cNvGrpSpPr/>
          <p:nvPr/>
        </p:nvGrpSpPr>
        <p:grpSpPr>
          <a:xfrm rot="16200000">
            <a:off x="10290573" y="6348577"/>
            <a:ext cx="453443" cy="353623"/>
            <a:chOff x="2120776" y="1645318"/>
            <a:chExt cx="590732" cy="457630"/>
          </a:xfrm>
        </p:grpSpPr>
        <p:sp>
          <p:nvSpPr>
            <p:cNvPr id="49" name="Right Arrow 48">
              <a:extLst>
                <a:ext uri="{FF2B5EF4-FFF2-40B4-BE49-F238E27FC236}">
                  <a16:creationId xmlns:a16="http://schemas.microsoft.com/office/drawing/2014/main" id="{A14F42D2-BB95-9B18-4A41-E66E2D0FA983}"/>
                </a:ext>
              </a:extLst>
            </p:cNvPr>
            <p:cNvSpPr/>
            <p:nvPr/>
          </p:nvSpPr>
          <p:spPr>
            <a:xfrm>
              <a:off x="2120776" y="1645318"/>
              <a:ext cx="590732"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50" name="Right Arrow 4">
              <a:extLst>
                <a:ext uri="{FF2B5EF4-FFF2-40B4-BE49-F238E27FC236}">
                  <a16:creationId xmlns:a16="http://schemas.microsoft.com/office/drawing/2014/main" id="{385CD81A-B0A5-DEC0-3B71-34B1A17B3D41}"/>
                </a:ext>
              </a:extLst>
            </p:cNvPr>
            <p:cNvSpPr txBox="1"/>
            <p:nvPr/>
          </p:nvSpPr>
          <p:spPr>
            <a:xfrm>
              <a:off x="2120776" y="1736844"/>
              <a:ext cx="453443"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sp>
        <p:nvSpPr>
          <p:cNvPr id="53" name="Oval 52">
            <a:extLst>
              <a:ext uri="{FF2B5EF4-FFF2-40B4-BE49-F238E27FC236}">
                <a16:creationId xmlns:a16="http://schemas.microsoft.com/office/drawing/2014/main" id="{6937FD93-98D4-1499-790A-0F74A0316713}"/>
              </a:ext>
            </a:extLst>
          </p:cNvPr>
          <p:cNvSpPr/>
          <p:nvPr/>
        </p:nvSpPr>
        <p:spPr>
          <a:xfrm>
            <a:off x="9593246" y="5185497"/>
            <a:ext cx="2537023" cy="1070298"/>
          </a:xfrm>
          <a:prstGeom prst="ellipse">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Audio 88">
            <a:extLst>
              <a:ext uri="{FF2B5EF4-FFF2-40B4-BE49-F238E27FC236}">
                <a16:creationId xmlns:a16="http://schemas.microsoft.com/office/drawing/2014/main" id="{8F21AF4C-3D7A-E307-2927-19608749A84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35047397"/>
      </p:ext>
    </p:extLst>
  </p:cSld>
  <p:clrMapOvr>
    <a:masterClrMapping/>
  </p:clrMapOvr>
  <mc:AlternateContent xmlns:mc="http://schemas.openxmlformats.org/markup-compatibility/2006">
    <mc:Choice xmlns:p14="http://schemas.microsoft.com/office/powerpoint/2010/main" Requires="p14">
      <p:transition spd="slow" p14:dur="2000" advTm="28446"/>
    </mc:Choice>
    <mc:Fallback>
      <p:transition spd="slow" advTm="2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C7460A2-D46B-136A-7211-F4EB64AB5B69}"/>
              </a:ext>
            </a:extLst>
          </p:cNvPr>
          <p:cNvSpPr txBox="1"/>
          <p:nvPr/>
        </p:nvSpPr>
        <p:spPr>
          <a:xfrm>
            <a:off x="1488049" y="548408"/>
            <a:ext cx="5604729" cy="707886"/>
          </a:xfrm>
          <a:prstGeom prst="rect">
            <a:avLst/>
          </a:prstGeom>
          <a:noFill/>
        </p:spPr>
        <p:txBody>
          <a:bodyPr wrap="square" rtlCol="0">
            <a:spAutoFit/>
          </a:bodyPr>
          <a:lstStyle/>
          <a:p>
            <a:r>
              <a:rPr lang="en-US" sz="4000" b="1" dirty="0">
                <a:solidFill>
                  <a:schemeClr val="bg1"/>
                </a:solidFill>
              </a:rPr>
              <a:t>Data Lake: S3-Bucket </a:t>
            </a:r>
          </a:p>
        </p:txBody>
      </p:sp>
      <p:pic>
        <p:nvPicPr>
          <p:cNvPr id="19" name="Picture 18">
            <a:extLst>
              <a:ext uri="{FF2B5EF4-FFF2-40B4-BE49-F238E27FC236}">
                <a16:creationId xmlns:a16="http://schemas.microsoft.com/office/drawing/2014/main" id="{046BCF09-BAB5-26C1-F029-3F7DE42A2ABB}"/>
              </a:ext>
            </a:extLst>
          </p:cNvPr>
          <p:cNvPicPr>
            <a:picLocks noChangeAspect="1"/>
          </p:cNvPicPr>
          <p:nvPr/>
        </p:nvPicPr>
        <p:blipFill>
          <a:blip r:embed="rId4"/>
          <a:stretch>
            <a:fillRect/>
          </a:stretch>
        </p:blipFill>
        <p:spPr>
          <a:xfrm>
            <a:off x="527185" y="457556"/>
            <a:ext cx="915086" cy="91508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F820873-D144-F46C-F66C-956D3E39DB78}"/>
              </a:ext>
            </a:extLst>
          </p:cNvPr>
          <p:cNvPicPr>
            <a:picLocks noChangeAspect="1"/>
          </p:cNvPicPr>
          <p:nvPr/>
        </p:nvPicPr>
        <p:blipFill>
          <a:blip r:embed="rId5"/>
          <a:stretch>
            <a:fillRect/>
          </a:stretch>
        </p:blipFill>
        <p:spPr>
          <a:xfrm>
            <a:off x="5795793" y="1535153"/>
            <a:ext cx="6233044" cy="2837380"/>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E7661657-4213-23D3-80EE-E958A01DC728}"/>
              </a:ext>
            </a:extLst>
          </p:cNvPr>
          <p:cNvPicPr>
            <a:picLocks noChangeAspect="1"/>
          </p:cNvPicPr>
          <p:nvPr/>
        </p:nvPicPr>
        <p:blipFill>
          <a:blip r:embed="rId6"/>
          <a:stretch>
            <a:fillRect/>
          </a:stretch>
        </p:blipFill>
        <p:spPr>
          <a:xfrm>
            <a:off x="223236" y="3464080"/>
            <a:ext cx="5418831" cy="1913005"/>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C9BAF18F-87D6-5EA9-57BE-7BE42819FC6E}"/>
              </a:ext>
            </a:extLst>
          </p:cNvPr>
          <p:cNvPicPr>
            <a:picLocks noChangeAspect="1"/>
          </p:cNvPicPr>
          <p:nvPr/>
        </p:nvPicPr>
        <p:blipFill>
          <a:blip r:embed="rId7"/>
          <a:stretch>
            <a:fillRect/>
          </a:stretch>
        </p:blipFill>
        <p:spPr>
          <a:xfrm>
            <a:off x="5795793" y="4529809"/>
            <a:ext cx="6233044" cy="2055877"/>
          </a:xfrm>
          <a:prstGeom prst="rect">
            <a:avLst/>
          </a:prstGeom>
        </p:spPr>
      </p:pic>
      <p:sp>
        <p:nvSpPr>
          <p:cNvPr id="27" name="Right Arrow 26">
            <a:extLst>
              <a:ext uri="{FF2B5EF4-FFF2-40B4-BE49-F238E27FC236}">
                <a16:creationId xmlns:a16="http://schemas.microsoft.com/office/drawing/2014/main" id="{CE5EF8AE-8E80-F2A9-2453-CA82AEA06972}"/>
              </a:ext>
            </a:extLst>
          </p:cNvPr>
          <p:cNvSpPr/>
          <p:nvPr/>
        </p:nvSpPr>
        <p:spPr>
          <a:xfrm>
            <a:off x="4715662" y="3291474"/>
            <a:ext cx="1260389" cy="419055"/>
          </a:xfrm>
          <a:prstGeom prst="rightArrow">
            <a:avLst/>
          </a:prstGeom>
          <a:solidFill>
            <a:srgbClr val="429126"/>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B62D185A-108B-59BA-61CE-630CD19BDB54}"/>
              </a:ext>
            </a:extLst>
          </p:cNvPr>
          <p:cNvSpPr/>
          <p:nvPr/>
        </p:nvSpPr>
        <p:spPr>
          <a:xfrm>
            <a:off x="4715662" y="5210959"/>
            <a:ext cx="1260389" cy="419055"/>
          </a:xfrm>
          <a:prstGeom prst="rightArrow">
            <a:avLst/>
          </a:prstGeom>
          <a:solidFill>
            <a:srgbClr val="429126"/>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E8A60CDA-541A-1418-2CA8-31A60FEC2BE9}"/>
              </a:ext>
            </a:extLst>
          </p:cNvPr>
          <p:cNvSpPr txBox="1"/>
          <p:nvPr/>
        </p:nvSpPr>
        <p:spPr>
          <a:xfrm>
            <a:off x="527185" y="1442827"/>
            <a:ext cx="4810934" cy="1350819"/>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Our data lake is the landing place for all our data, we can store all types of files, securely. Buckets allow to store data for various data types, sizes, and sources.</a:t>
            </a:r>
          </a:p>
        </p:txBody>
      </p:sp>
      <p:pic>
        <p:nvPicPr>
          <p:cNvPr id="32" name="Content Placeholder 4" descr="A black letter m and black text&#10;&#10;Description automatically generated">
            <a:extLst>
              <a:ext uri="{FF2B5EF4-FFF2-40B4-BE49-F238E27FC236}">
                <a16:creationId xmlns:a16="http://schemas.microsoft.com/office/drawing/2014/main" id="{4CEC6F1D-AF5A-4C17-934F-E12ADF7975C5}"/>
              </a:ext>
            </a:extLst>
          </p:cNvPr>
          <p:cNvPicPr>
            <a:picLocks noChangeAspect="1"/>
          </p:cNvPicPr>
          <p:nvPr/>
        </p:nvPicPr>
        <p:blipFill>
          <a:blip r:embed="rId8"/>
          <a:stretch>
            <a:fillRect/>
          </a:stretch>
        </p:blipFill>
        <p:spPr>
          <a:xfrm>
            <a:off x="223236" y="5907314"/>
            <a:ext cx="827088" cy="725999"/>
          </a:xfrm>
          <a:prstGeom prst="rect">
            <a:avLst/>
          </a:prstGeom>
        </p:spPr>
      </p:pic>
      <p:pic>
        <p:nvPicPr>
          <p:cNvPr id="51" name="Audio 50">
            <a:extLst>
              <a:ext uri="{FF2B5EF4-FFF2-40B4-BE49-F238E27FC236}">
                <a16:creationId xmlns:a16="http://schemas.microsoft.com/office/drawing/2014/main" id="{5FFD7E3A-685D-894C-8DF9-930AE0FFEC7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01972712"/>
      </p:ext>
    </p:extLst>
  </p:cSld>
  <p:clrMapOvr>
    <a:masterClrMapping/>
  </p:clrMapOvr>
  <mc:AlternateContent xmlns:mc="http://schemas.openxmlformats.org/markup-compatibility/2006">
    <mc:Choice xmlns:p14="http://schemas.microsoft.com/office/powerpoint/2010/main" Requires="p14">
      <p:transition spd="slow" p14:dur="2000" advTm="23433"/>
    </mc:Choice>
    <mc:Fallback>
      <p:transition spd="slow" advTm="23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92A085-5D95-CAD4-CBF5-6DCAA6EE467B}"/>
              </a:ext>
            </a:extLst>
          </p:cNvPr>
          <p:cNvSpPr>
            <a:spLocks noGrp="1"/>
          </p:cNvSpPr>
          <p:nvPr>
            <p:ph type="title"/>
          </p:nvPr>
        </p:nvSpPr>
        <p:spPr>
          <a:xfrm>
            <a:off x="1644356" y="289010"/>
            <a:ext cx="9895951" cy="1033669"/>
          </a:xfrm>
        </p:spPr>
        <p:txBody>
          <a:bodyPr>
            <a:normAutofit/>
          </a:bodyPr>
          <a:lstStyle/>
          <a:p>
            <a:r>
              <a:rPr lang="en-US" sz="4000" dirty="0">
                <a:solidFill>
                  <a:srgbClr val="FFFFFF"/>
                </a:solidFill>
              </a:rPr>
              <a:t>AWS GLUE</a:t>
            </a:r>
          </a:p>
        </p:txBody>
      </p:sp>
      <p:pic>
        <p:nvPicPr>
          <p:cNvPr id="6" name="Content Placeholder 4" descr="A black letter m and black text&#10;&#10;Description automatically generated">
            <a:extLst>
              <a:ext uri="{FF2B5EF4-FFF2-40B4-BE49-F238E27FC236}">
                <a16:creationId xmlns:a16="http://schemas.microsoft.com/office/drawing/2014/main" id="{FBECAF79-219A-E16B-9AF5-D5E5977D7CF9}"/>
              </a:ext>
            </a:extLst>
          </p:cNvPr>
          <p:cNvPicPr>
            <a:picLocks noGrp="1" noChangeAspect="1"/>
          </p:cNvPicPr>
          <p:nvPr>
            <p:ph idx="1"/>
          </p:nvPr>
        </p:nvPicPr>
        <p:blipFill>
          <a:blip r:embed="rId4"/>
          <a:stretch>
            <a:fillRect/>
          </a:stretch>
        </p:blipFill>
        <p:spPr>
          <a:xfrm>
            <a:off x="11232292" y="6086819"/>
            <a:ext cx="863373" cy="757850"/>
          </a:xfrm>
        </p:spPr>
      </p:pic>
      <p:pic>
        <p:nvPicPr>
          <p:cNvPr id="9" name="Picture 8" descr="A screenshot of a computer&#10;&#10;Description automatically generated">
            <a:extLst>
              <a:ext uri="{FF2B5EF4-FFF2-40B4-BE49-F238E27FC236}">
                <a16:creationId xmlns:a16="http://schemas.microsoft.com/office/drawing/2014/main" id="{4727AE7B-C1EF-3E20-D3C2-C39E74F6CB08}"/>
              </a:ext>
            </a:extLst>
          </p:cNvPr>
          <p:cNvPicPr>
            <a:picLocks noChangeAspect="1"/>
          </p:cNvPicPr>
          <p:nvPr/>
        </p:nvPicPr>
        <p:blipFill>
          <a:blip r:embed="rId5"/>
          <a:stretch>
            <a:fillRect/>
          </a:stretch>
        </p:blipFill>
        <p:spPr>
          <a:xfrm>
            <a:off x="4327607" y="1731939"/>
            <a:ext cx="7058685" cy="4236375"/>
          </a:xfrm>
          <a:prstGeom prst="rect">
            <a:avLst/>
          </a:prstGeom>
        </p:spPr>
      </p:pic>
      <p:grpSp>
        <p:nvGrpSpPr>
          <p:cNvPr id="15" name="Group 14">
            <a:extLst>
              <a:ext uri="{FF2B5EF4-FFF2-40B4-BE49-F238E27FC236}">
                <a16:creationId xmlns:a16="http://schemas.microsoft.com/office/drawing/2014/main" id="{3297D5FF-89F5-01D1-DB39-A6231650606D}"/>
              </a:ext>
            </a:extLst>
          </p:cNvPr>
          <p:cNvGrpSpPr/>
          <p:nvPr/>
        </p:nvGrpSpPr>
        <p:grpSpPr>
          <a:xfrm>
            <a:off x="266286" y="143118"/>
            <a:ext cx="1241233" cy="1304503"/>
            <a:chOff x="3196" y="1730828"/>
            <a:chExt cx="1723146" cy="1731685"/>
          </a:xfrm>
        </p:grpSpPr>
        <p:sp>
          <p:nvSpPr>
            <p:cNvPr id="17" name="Rounded Rectangle 16">
              <a:extLst>
                <a:ext uri="{FF2B5EF4-FFF2-40B4-BE49-F238E27FC236}">
                  <a16:creationId xmlns:a16="http://schemas.microsoft.com/office/drawing/2014/main" id="{C869A880-1398-F5FF-4C54-D69AAB4FD11A}"/>
                </a:ext>
              </a:extLst>
            </p:cNvPr>
            <p:cNvSpPr/>
            <p:nvPr/>
          </p:nvSpPr>
          <p:spPr>
            <a:xfrm>
              <a:off x="3196" y="1730828"/>
              <a:ext cx="1723146" cy="1731685"/>
            </a:xfrm>
            <a:prstGeom prst="roundRect">
              <a:avLst>
                <a:gd name="adj" fmla="val 10000"/>
              </a:avLst>
            </a:prstGeom>
            <a:blipFill rotWithShape="0">
              <a:blip r:embed="rId6"/>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8" name="Rounded Rectangle 4">
              <a:extLst>
                <a:ext uri="{FF2B5EF4-FFF2-40B4-BE49-F238E27FC236}">
                  <a16:creationId xmlns:a16="http://schemas.microsoft.com/office/drawing/2014/main" id="{C0AA17D5-42B0-D977-90BB-8BD55E2AC473}"/>
                </a:ext>
              </a:extLst>
            </p:cNvPr>
            <p:cNvSpPr txBox="1"/>
            <p:nvPr/>
          </p:nvSpPr>
          <p:spPr>
            <a:xfrm>
              <a:off x="3196" y="1730828"/>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19" name="TextBox 18">
            <a:extLst>
              <a:ext uri="{FF2B5EF4-FFF2-40B4-BE49-F238E27FC236}">
                <a16:creationId xmlns:a16="http://schemas.microsoft.com/office/drawing/2014/main" id="{633CB200-A946-EF99-0D93-0D2150EE7CDA}"/>
              </a:ext>
            </a:extLst>
          </p:cNvPr>
          <p:cNvSpPr txBox="1"/>
          <p:nvPr/>
        </p:nvSpPr>
        <p:spPr>
          <a:xfrm>
            <a:off x="796485" y="1740550"/>
            <a:ext cx="3434787" cy="4524315"/>
          </a:xfrm>
          <a:prstGeom prst="rect">
            <a:avLst/>
          </a:prstGeom>
          <a:noFill/>
        </p:spPr>
        <p:txBody>
          <a:bodyPr wrap="square">
            <a:spAutoFit/>
          </a:bodyPr>
          <a:lstStyle/>
          <a:p>
            <a:pPr marL="285750" indent="-285750" algn="just">
              <a:buFont typeface="Arial" panose="020B0604020202020204" pitchFamily="34" charset="0"/>
              <a:buChar char="•"/>
            </a:pPr>
            <a:r>
              <a:rPr lang="en-US" dirty="0"/>
              <a:t>This tool allows us to integrate data.</a:t>
            </a:r>
          </a:p>
          <a:p>
            <a:pPr algn="just"/>
            <a:endParaRPr lang="en-US" dirty="0"/>
          </a:p>
          <a:p>
            <a:pPr marL="285750" indent="-285750" algn="just">
              <a:buFont typeface="Arial" panose="020B0604020202020204" pitchFamily="34" charset="0"/>
              <a:buChar char="•"/>
            </a:pPr>
            <a:r>
              <a:rPr lang="en-US" dirty="0"/>
              <a:t>For this prototype we want to join data from the files: “</a:t>
            </a:r>
            <a:r>
              <a:rPr lang="en-US" sz="1800" b="0" i="0" u="none" strike="noStrike" dirty="0">
                <a:solidFill>
                  <a:srgbClr val="000000"/>
                </a:solidFill>
                <a:effectLst/>
              </a:rPr>
              <a:t>msba_fg_ratios.csv”</a:t>
            </a:r>
            <a:r>
              <a:rPr lang="en-US" dirty="0">
                <a:solidFill>
                  <a:srgbClr val="000000"/>
                </a:solidFill>
              </a:rPr>
              <a:t> and the “</a:t>
            </a:r>
            <a:r>
              <a:rPr lang="en-US" sz="1800" b="0" i="0" u="none" strike="noStrike" dirty="0">
                <a:solidFill>
                  <a:srgbClr val="000000"/>
                </a:solidFill>
                <a:effectLst/>
              </a:rPr>
              <a:t>datacorp_financials.csv</a:t>
            </a:r>
            <a:r>
              <a:rPr lang="en-US" dirty="0">
                <a:solidFill>
                  <a:srgbClr val="000000"/>
                </a:solidFill>
              </a:rPr>
              <a:t>”</a:t>
            </a:r>
          </a:p>
          <a:p>
            <a:pPr marL="285750" indent="-285750" algn="just">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After joining the tables we will drop redundant columns.</a:t>
            </a:r>
          </a:p>
          <a:p>
            <a:pPr algn="just"/>
            <a:endParaRPr lang="en-US" dirty="0">
              <a:solidFill>
                <a:srgbClr val="000000"/>
              </a:solidFill>
            </a:endParaRPr>
          </a:p>
          <a:p>
            <a:pPr marL="285750" indent="-285750" algn="just">
              <a:buFont typeface="Arial" panose="020B0604020202020204" pitchFamily="34" charset="0"/>
              <a:buChar char="•"/>
            </a:pPr>
            <a:r>
              <a:rPr lang="en-US" sz="1800" dirty="0">
                <a:solidFill>
                  <a:srgbClr val="000000"/>
                </a:solidFill>
              </a:rPr>
              <a:t>We will load the final table to our data </a:t>
            </a:r>
            <a:r>
              <a:rPr lang="en-US" dirty="0">
                <a:solidFill>
                  <a:srgbClr val="000000"/>
                </a:solidFill>
              </a:rPr>
              <a:t>warehouse, into the table called “financials_combined”.</a:t>
            </a:r>
          </a:p>
          <a:p>
            <a:pPr algn="just"/>
            <a:endParaRPr lang="en-US" sz="1800" dirty="0">
              <a:solidFill>
                <a:srgbClr val="000000"/>
              </a:solidFill>
            </a:endParaRPr>
          </a:p>
        </p:txBody>
      </p:sp>
      <p:pic>
        <p:nvPicPr>
          <p:cNvPr id="32" name="Audio 31">
            <a:extLst>
              <a:ext uri="{FF2B5EF4-FFF2-40B4-BE49-F238E27FC236}">
                <a16:creationId xmlns:a16="http://schemas.microsoft.com/office/drawing/2014/main" id="{5DC161F8-B27D-323F-F450-32D74D88DC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61376091"/>
      </p:ext>
    </p:extLst>
  </p:cSld>
  <p:clrMapOvr>
    <a:masterClrMapping/>
  </p:clrMapOvr>
  <mc:AlternateContent xmlns:mc="http://schemas.openxmlformats.org/markup-compatibility/2006">
    <mc:Choice xmlns:p14="http://schemas.microsoft.com/office/powerpoint/2010/main" Requires="p14">
      <p:transition spd="slow" p14:dur="2000" advTm="23604"/>
    </mc:Choice>
    <mc:Fallback>
      <p:transition spd="slow" advTm="23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72FDFE-5F2E-3AB5-6A7C-4E4788683AE8}"/>
              </a:ext>
            </a:extLst>
          </p:cNvPr>
          <p:cNvSpPr>
            <a:spLocks noGrp="1"/>
          </p:cNvSpPr>
          <p:nvPr>
            <p:ph type="title"/>
          </p:nvPr>
        </p:nvSpPr>
        <p:spPr>
          <a:xfrm>
            <a:off x="1774433" y="5544080"/>
            <a:ext cx="9895951" cy="1033669"/>
          </a:xfrm>
        </p:spPr>
        <p:txBody>
          <a:bodyPr>
            <a:normAutofit/>
          </a:bodyPr>
          <a:lstStyle/>
          <a:p>
            <a:r>
              <a:rPr lang="en-US" sz="4000" b="1" dirty="0">
                <a:solidFill>
                  <a:srgbClr val="FFFFFF"/>
                </a:solidFill>
              </a:rPr>
              <a:t>AWS – Glue - Training Set ETL</a:t>
            </a:r>
          </a:p>
        </p:txBody>
      </p:sp>
      <p:pic>
        <p:nvPicPr>
          <p:cNvPr id="6" name="Content Placeholder 4" descr="A black letter m and black text&#10;&#10;Description automatically generated">
            <a:extLst>
              <a:ext uri="{FF2B5EF4-FFF2-40B4-BE49-F238E27FC236}">
                <a16:creationId xmlns:a16="http://schemas.microsoft.com/office/drawing/2014/main" id="{2DA79785-EEE7-0EDF-C046-756EEE2C8536}"/>
              </a:ext>
            </a:extLst>
          </p:cNvPr>
          <p:cNvPicPr>
            <a:picLocks noChangeAspect="1"/>
          </p:cNvPicPr>
          <p:nvPr/>
        </p:nvPicPr>
        <p:blipFill>
          <a:blip r:embed="rId4"/>
          <a:stretch>
            <a:fillRect/>
          </a:stretch>
        </p:blipFill>
        <p:spPr>
          <a:xfrm>
            <a:off x="10881401" y="207893"/>
            <a:ext cx="1143000" cy="10033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E78C8B1-3FCE-36C6-285D-991A2C24DE8D}"/>
              </a:ext>
            </a:extLst>
          </p:cNvPr>
          <p:cNvPicPr>
            <a:picLocks noChangeAspect="1"/>
          </p:cNvPicPr>
          <p:nvPr/>
        </p:nvPicPr>
        <p:blipFill>
          <a:blip r:embed="rId5"/>
          <a:stretch>
            <a:fillRect/>
          </a:stretch>
        </p:blipFill>
        <p:spPr>
          <a:xfrm>
            <a:off x="4551953" y="909409"/>
            <a:ext cx="5734147" cy="3597709"/>
          </a:xfrm>
          <a:prstGeom prst="rect">
            <a:avLst/>
          </a:prstGeom>
        </p:spPr>
      </p:pic>
      <p:grpSp>
        <p:nvGrpSpPr>
          <p:cNvPr id="8" name="Group 7">
            <a:extLst>
              <a:ext uri="{FF2B5EF4-FFF2-40B4-BE49-F238E27FC236}">
                <a16:creationId xmlns:a16="http://schemas.microsoft.com/office/drawing/2014/main" id="{2FC1CD55-2683-2087-BC30-8E5E00948FC6}"/>
              </a:ext>
            </a:extLst>
          </p:cNvPr>
          <p:cNvGrpSpPr/>
          <p:nvPr/>
        </p:nvGrpSpPr>
        <p:grpSpPr>
          <a:xfrm>
            <a:off x="266600" y="5408664"/>
            <a:ext cx="1241233" cy="1304503"/>
            <a:chOff x="3196" y="1730828"/>
            <a:chExt cx="1723146" cy="1731685"/>
          </a:xfrm>
        </p:grpSpPr>
        <p:sp>
          <p:nvSpPr>
            <p:cNvPr id="9" name="Rounded Rectangle 8">
              <a:extLst>
                <a:ext uri="{FF2B5EF4-FFF2-40B4-BE49-F238E27FC236}">
                  <a16:creationId xmlns:a16="http://schemas.microsoft.com/office/drawing/2014/main" id="{0D80D2BB-BEEC-87B0-D016-E41BD28C3A3B}"/>
                </a:ext>
              </a:extLst>
            </p:cNvPr>
            <p:cNvSpPr/>
            <p:nvPr/>
          </p:nvSpPr>
          <p:spPr>
            <a:xfrm>
              <a:off x="3196" y="1730828"/>
              <a:ext cx="1723146" cy="1731685"/>
            </a:xfrm>
            <a:prstGeom prst="roundRect">
              <a:avLst>
                <a:gd name="adj" fmla="val 10000"/>
              </a:avLst>
            </a:prstGeom>
            <a:blipFill rotWithShape="0">
              <a:blip r:embed="rId6"/>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D5590AC8-0BF0-AB4E-072D-322A5B502DBD}"/>
                </a:ext>
              </a:extLst>
            </p:cNvPr>
            <p:cNvSpPr txBox="1"/>
            <p:nvPr/>
          </p:nvSpPr>
          <p:spPr>
            <a:xfrm>
              <a:off x="3196" y="1730828"/>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12" name="TextBox 11">
            <a:extLst>
              <a:ext uri="{FF2B5EF4-FFF2-40B4-BE49-F238E27FC236}">
                <a16:creationId xmlns:a16="http://schemas.microsoft.com/office/drawing/2014/main" id="{F83F4A34-0CBE-911B-939B-515AB8BEDA6B}"/>
              </a:ext>
            </a:extLst>
          </p:cNvPr>
          <p:cNvSpPr txBox="1"/>
          <p:nvPr/>
        </p:nvSpPr>
        <p:spPr>
          <a:xfrm>
            <a:off x="686416" y="829679"/>
            <a:ext cx="3434787" cy="3970318"/>
          </a:xfrm>
          <a:prstGeom prst="rect">
            <a:avLst/>
          </a:prstGeom>
          <a:noFill/>
        </p:spPr>
        <p:txBody>
          <a:bodyPr wrap="square">
            <a:spAutoFit/>
          </a:bodyPr>
          <a:lstStyle/>
          <a:p>
            <a:pPr algn="just"/>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The second joining will be, joining our Bankruptcy table with  the  financials combined table. </a:t>
            </a:r>
          </a:p>
          <a:p>
            <a:pPr marL="285750" indent="-285750">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After performing a left join, we will load the information to our data warehouse, more specifically to a table called training_set.</a:t>
            </a: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a:p>
            <a:endParaRPr lang="en-US" sz="1800" dirty="0">
              <a:solidFill>
                <a:srgbClr val="000000"/>
              </a:solidFill>
            </a:endParaRPr>
          </a:p>
        </p:txBody>
      </p:sp>
      <p:pic>
        <p:nvPicPr>
          <p:cNvPr id="30" name="Audio 29">
            <a:extLst>
              <a:ext uri="{FF2B5EF4-FFF2-40B4-BE49-F238E27FC236}">
                <a16:creationId xmlns:a16="http://schemas.microsoft.com/office/drawing/2014/main" id="{C14D6280-6790-C19B-754E-8E77AB4071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084625"/>
      </p:ext>
    </p:extLst>
  </p:cSld>
  <p:clrMapOvr>
    <a:masterClrMapping/>
  </p:clrMapOvr>
  <mc:AlternateContent xmlns:mc="http://schemas.openxmlformats.org/markup-compatibility/2006">
    <mc:Choice xmlns:p14="http://schemas.microsoft.com/office/powerpoint/2010/main" Requires="p14">
      <p:transition spd="slow" p14:dur="2000" advTm="6516"/>
    </mc:Choice>
    <mc:Fallback>
      <p:transition spd="slow" advTm="6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8042D5-E389-012F-C9F6-CAEDDDD093F5}"/>
              </a:ext>
            </a:extLst>
          </p:cNvPr>
          <p:cNvSpPr>
            <a:spLocks noGrp="1"/>
          </p:cNvSpPr>
          <p:nvPr>
            <p:ph type="ctrTitle"/>
          </p:nvPr>
        </p:nvSpPr>
        <p:spPr>
          <a:xfrm>
            <a:off x="1835558" y="268151"/>
            <a:ext cx="7063721" cy="1159200"/>
          </a:xfrm>
        </p:spPr>
        <p:txBody>
          <a:bodyPr anchor="ctr">
            <a:normAutofit/>
          </a:bodyPr>
          <a:lstStyle/>
          <a:p>
            <a:pPr algn="l"/>
            <a:r>
              <a:rPr lang="en-US" sz="4000" b="1" dirty="0">
                <a:solidFill>
                  <a:srgbClr val="FFFFFF"/>
                </a:solidFill>
              </a:rPr>
              <a:t>Redshift / Data Warehouse</a:t>
            </a:r>
          </a:p>
        </p:txBody>
      </p:sp>
      <p:pic>
        <p:nvPicPr>
          <p:cNvPr id="5" name="Picture 4" descr="A screenshot of a computer&#10;&#10;Description automatically generated">
            <a:extLst>
              <a:ext uri="{FF2B5EF4-FFF2-40B4-BE49-F238E27FC236}">
                <a16:creationId xmlns:a16="http://schemas.microsoft.com/office/drawing/2014/main" id="{60A7D433-B57B-8568-EE88-4D55EB4ED3EA}"/>
              </a:ext>
            </a:extLst>
          </p:cNvPr>
          <p:cNvPicPr>
            <a:picLocks noChangeAspect="1"/>
          </p:cNvPicPr>
          <p:nvPr/>
        </p:nvPicPr>
        <p:blipFill>
          <a:blip r:embed="rId4"/>
          <a:stretch>
            <a:fillRect/>
          </a:stretch>
        </p:blipFill>
        <p:spPr>
          <a:xfrm>
            <a:off x="5095311" y="1812287"/>
            <a:ext cx="6067089" cy="2996638"/>
          </a:xfrm>
          <a:prstGeom prst="rect">
            <a:avLst/>
          </a:prstGeom>
        </p:spPr>
      </p:pic>
      <p:pic>
        <p:nvPicPr>
          <p:cNvPr id="6" name="Content Placeholder 4" descr="A black letter m and black text&#10;&#10;Description automatically generated">
            <a:extLst>
              <a:ext uri="{FF2B5EF4-FFF2-40B4-BE49-F238E27FC236}">
                <a16:creationId xmlns:a16="http://schemas.microsoft.com/office/drawing/2014/main" id="{27482EB0-17D4-30A3-C0C5-A8E8DC0B7424}"/>
              </a:ext>
            </a:extLst>
          </p:cNvPr>
          <p:cNvPicPr>
            <a:picLocks noChangeAspect="1"/>
          </p:cNvPicPr>
          <p:nvPr/>
        </p:nvPicPr>
        <p:blipFill>
          <a:blip r:embed="rId5"/>
          <a:stretch>
            <a:fillRect/>
          </a:stretch>
        </p:blipFill>
        <p:spPr>
          <a:xfrm>
            <a:off x="10904379" y="5706650"/>
            <a:ext cx="1143000" cy="1003300"/>
          </a:xfrm>
          <a:prstGeom prst="rect">
            <a:avLst/>
          </a:prstGeom>
        </p:spPr>
      </p:pic>
      <p:grpSp>
        <p:nvGrpSpPr>
          <p:cNvPr id="7" name="Group 6">
            <a:extLst>
              <a:ext uri="{FF2B5EF4-FFF2-40B4-BE49-F238E27FC236}">
                <a16:creationId xmlns:a16="http://schemas.microsoft.com/office/drawing/2014/main" id="{BE7FF433-8BE1-F964-52C0-A5293BDE7CE3}"/>
              </a:ext>
            </a:extLst>
          </p:cNvPr>
          <p:cNvGrpSpPr/>
          <p:nvPr/>
        </p:nvGrpSpPr>
        <p:grpSpPr>
          <a:xfrm>
            <a:off x="482504" y="186950"/>
            <a:ext cx="1165262" cy="1159200"/>
            <a:chOff x="2952164" y="1738311"/>
            <a:chExt cx="1723146" cy="1731685"/>
          </a:xfrm>
        </p:grpSpPr>
        <p:sp>
          <p:nvSpPr>
            <p:cNvPr id="8" name="Rounded Rectangle 7">
              <a:extLst>
                <a:ext uri="{FF2B5EF4-FFF2-40B4-BE49-F238E27FC236}">
                  <a16:creationId xmlns:a16="http://schemas.microsoft.com/office/drawing/2014/main" id="{6A9BC2E7-06B5-8EC6-804F-ABEE9A4AF9EB}"/>
                </a:ext>
              </a:extLst>
            </p:cNvPr>
            <p:cNvSpPr/>
            <p:nvPr/>
          </p:nvSpPr>
          <p:spPr>
            <a:xfrm>
              <a:off x="2952164" y="1738311"/>
              <a:ext cx="1723146" cy="1731685"/>
            </a:xfrm>
            <a:prstGeom prst="roundRect">
              <a:avLst>
                <a:gd name="adj" fmla="val 10000"/>
              </a:avLst>
            </a:prstGeom>
            <a:blipFill rotWithShape="0">
              <a:blip r:embed="rId6"/>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9" name="Rounded Rectangle 4">
              <a:extLst>
                <a:ext uri="{FF2B5EF4-FFF2-40B4-BE49-F238E27FC236}">
                  <a16:creationId xmlns:a16="http://schemas.microsoft.com/office/drawing/2014/main" id="{4D2705F3-DD93-AB6E-3AF3-60682A00E7C7}"/>
                </a:ext>
              </a:extLst>
            </p:cNvPr>
            <p:cNvSpPr txBox="1"/>
            <p:nvPr/>
          </p:nvSpPr>
          <p:spPr>
            <a:xfrm>
              <a:off x="2952164" y="173831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sp>
        <p:nvSpPr>
          <p:cNvPr id="11" name="TextBox 10">
            <a:extLst>
              <a:ext uri="{FF2B5EF4-FFF2-40B4-BE49-F238E27FC236}">
                <a16:creationId xmlns:a16="http://schemas.microsoft.com/office/drawing/2014/main" id="{92488681-E67B-CB4F-5A00-471DB8219042}"/>
              </a:ext>
            </a:extLst>
          </p:cNvPr>
          <p:cNvSpPr txBox="1"/>
          <p:nvPr/>
        </p:nvSpPr>
        <p:spPr>
          <a:xfrm>
            <a:off x="1208730" y="1831408"/>
            <a:ext cx="3637977" cy="5078313"/>
          </a:xfrm>
          <a:prstGeom prst="rect">
            <a:avLst/>
          </a:prstGeom>
          <a:noFill/>
        </p:spPr>
        <p:txBody>
          <a:bodyPr wrap="square">
            <a:spAutoFit/>
          </a:bodyPr>
          <a:lstStyle/>
          <a:p>
            <a:r>
              <a:rPr lang="en-US" sz="1800" i="0" u="none" strike="noStrike" dirty="0">
                <a:solidFill>
                  <a:srgbClr val="7030A0"/>
                </a:solidFill>
                <a:effectLst/>
              </a:rPr>
              <a:t>“Single source of Truth” </a:t>
            </a:r>
          </a:p>
          <a:p>
            <a:endParaRPr lang="en-US" sz="1800" i="0" u="none" strike="noStrike" dirty="0">
              <a:solidFill>
                <a:srgbClr val="7030A0"/>
              </a:solidFill>
              <a:effectLst/>
            </a:endParaRPr>
          </a:p>
          <a:p>
            <a:r>
              <a:rPr lang="en-US" sz="1800" i="0" u="none" strike="noStrike" dirty="0">
                <a:effectLst/>
              </a:rPr>
              <a:t>Redshift / Data Warehouse  </a:t>
            </a:r>
            <a:r>
              <a:rPr lang="en-US" dirty="0"/>
              <a:t>is a central repository of integrated data. </a:t>
            </a:r>
          </a:p>
          <a:p>
            <a:endParaRPr lang="en-US" dirty="0"/>
          </a:p>
          <a:p>
            <a:r>
              <a:rPr lang="en-US" sz="1800" i="0" u="none" strike="noStrike" dirty="0">
                <a:effectLst/>
              </a:rPr>
              <a:t>Pros:</a:t>
            </a:r>
            <a:endParaRPr lang="en-US" dirty="0"/>
          </a:p>
          <a:p>
            <a:pPr marL="285750" indent="-285750" algn="just">
              <a:buFontTx/>
              <a:buChar char="-"/>
            </a:pPr>
            <a:r>
              <a:rPr lang="en-US" sz="1800" i="0" u="none" strike="noStrike" dirty="0">
                <a:effectLst/>
              </a:rPr>
              <a:t>P</a:t>
            </a:r>
            <a:r>
              <a:rPr lang="en-US" dirty="0"/>
              <a:t>rovides a consistent view of an organization.</a:t>
            </a:r>
          </a:p>
          <a:p>
            <a:pPr marL="285750" indent="-285750">
              <a:buFontTx/>
              <a:buChar char="-"/>
            </a:pPr>
            <a:r>
              <a:rPr lang="en-US" sz="1800" i="0" u="none" strike="noStrike" dirty="0">
                <a:effectLst/>
              </a:rPr>
              <a:t>Integrated view for value added reporting.</a:t>
            </a:r>
          </a:p>
          <a:p>
            <a:pPr marL="285750" indent="-285750">
              <a:buFontTx/>
              <a:buChar char="-"/>
            </a:pPr>
            <a:r>
              <a:rPr lang="en-US" sz="1800" i="0" u="none" strike="noStrike" dirty="0">
                <a:effectLst/>
              </a:rPr>
              <a:t>DW in the Cloud benefits: affordable, scalable and availability.</a:t>
            </a:r>
          </a:p>
          <a:p>
            <a:pPr marL="285750" indent="-285750">
              <a:buFontTx/>
              <a:buChar char="-"/>
            </a:pPr>
            <a:r>
              <a:rPr lang="en-US" dirty="0"/>
              <a:t>Can connect to AWS Sagemaker to build, tune and train models.</a:t>
            </a:r>
            <a:endParaRPr lang="en-US" sz="1800" i="0" u="none" strike="noStrike" dirty="0">
              <a:effectLst/>
            </a:endParaRPr>
          </a:p>
          <a:p>
            <a:endParaRPr lang="en-US" dirty="0"/>
          </a:p>
          <a:p>
            <a:endParaRPr lang="en-US" dirty="0"/>
          </a:p>
        </p:txBody>
      </p:sp>
      <p:sp>
        <p:nvSpPr>
          <p:cNvPr id="13" name="TextBox 12">
            <a:extLst>
              <a:ext uri="{FF2B5EF4-FFF2-40B4-BE49-F238E27FC236}">
                <a16:creationId xmlns:a16="http://schemas.microsoft.com/office/drawing/2014/main" id="{0AAD3693-F522-AF4E-B211-A0779CBDBAAB}"/>
              </a:ext>
            </a:extLst>
          </p:cNvPr>
          <p:cNvSpPr txBox="1"/>
          <p:nvPr/>
        </p:nvSpPr>
        <p:spPr>
          <a:xfrm>
            <a:off x="6055437" y="4808925"/>
            <a:ext cx="4583731" cy="1477328"/>
          </a:xfrm>
          <a:prstGeom prst="rect">
            <a:avLst/>
          </a:prstGeom>
          <a:noFill/>
        </p:spPr>
        <p:txBody>
          <a:bodyPr wrap="square">
            <a:spAutoFit/>
          </a:bodyPr>
          <a:lstStyle/>
          <a:p>
            <a:pPr marL="285750" indent="-285750">
              <a:buFont typeface="Arial" panose="020B0604020202020204" pitchFamily="34" charset="0"/>
              <a:buChar char="•"/>
            </a:pPr>
            <a:r>
              <a:rPr lang="en-US" dirty="0"/>
              <a:t>Cluster creation.</a:t>
            </a:r>
          </a:p>
          <a:p>
            <a:pPr marL="285750" indent="-285750">
              <a:buFont typeface="Arial" panose="020B0604020202020204" pitchFamily="34" charset="0"/>
              <a:buChar char="•"/>
            </a:pPr>
            <a:r>
              <a:rPr lang="en-US" dirty="0"/>
              <a:t>Cluster: computing nodes, used to run a data warehouse. Clusters can be scaled up and can run complex queries.</a:t>
            </a:r>
          </a:p>
          <a:p>
            <a:pPr marL="285750" indent="-285750">
              <a:buFont typeface="Arial" panose="020B0604020202020204" pitchFamily="34" charset="0"/>
              <a:buChar char="•"/>
            </a:pPr>
            <a:r>
              <a:rPr lang="en-US" dirty="0"/>
              <a:t>Cluster name: msba-fingroup-cluster</a:t>
            </a:r>
          </a:p>
        </p:txBody>
      </p:sp>
      <p:pic>
        <p:nvPicPr>
          <p:cNvPr id="32" name="Audio 31">
            <a:extLst>
              <a:ext uri="{FF2B5EF4-FFF2-40B4-BE49-F238E27FC236}">
                <a16:creationId xmlns:a16="http://schemas.microsoft.com/office/drawing/2014/main" id="{805B92E9-C6DF-B922-093D-236B3526FE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7474552"/>
      </p:ext>
    </p:extLst>
  </p:cSld>
  <p:clrMapOvr>
    <a:masterClrMapping/>
  </p:clrMapOvr>
  <mc:AlternateContent xmlns:mc="http://schemas.openxmlformats.org/markup-compatibility/2006">
    <mc:Choice xmlns:p14="http://schemas.microsoft.com/office/powerpoint/2010/main" Requires="p14">
      <p:transition spd="slow" p14:dur="2000" advTm="20478"/>
    </mc:Choice>
    <mc:Fallback>
      <p:transition spd="slow" advTm="20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42642D-A49A-3799-55FC-42D94671F83D}"/>
              </a:ext>
            </a:extLst>
          </p:cNvPr>
          <p:cNvSpPr>
            <a:spLocks noGrp="1"/>
          </p:cNvSpPr>
          <p:nvPr>
            <p:ph type="title"/>
          </p:nvPr>
        </p:nvSpPr>
        <p:spPr>
          <a:xfrm>
            <a:off x="478536" y="351464"/>
            <a:ext cx="3167690" cy="2241947"/>
          </a:xfrm>
        </p:spPr>
        <p:txBody>
          <a:bodyPr vert="horz" lIns="91440" tIns="45720" rIns="91440" bIns="45720" rtlCol="0" anchor="b">
            <a:normAutofit/>
          </a:bodyPr>
          <a:lstStyle/>
          <a:p>
            <a:pPr algn="ctr"/>
            <a:r>
              <a:rPr lang="en-US" sz="4800" b="1" dirty="0">
                <a:solidFill>
                  <a:srgbClr val="FFFFFF"/>
                </a:solidFill>
              </a:rPr>
              <a:t>Redshift – Query Editor</a:t>
            </a:r>
          </a:p>
        </p:txBody>
      </p:sp>
      <p:sp>
        <p:nvSpPr>
          <p:cNvPr id="50" name="Rectangle 49">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Diagram 9">
            <a:extLst>
              <a:ext uri="{FF2B5EF4-FFF2-40B4-BE49-F238E27FC236}">
                <a16:creationId xmlns:a16="http://schemas.microsoft.com/office/drawing/2014/main" id="{67954E88-569B-23D2-886C-56E091A5F5C7}"/>
              </a:ext>
            </a:extLst>
          </p:cNvPr>
          <p:cNvGraphicFramePr/>
          <p:nvPr>
            <p:extLst>
              <p:ext uri="{D42A27DB-BD31-4B8C-83A1-F6EECF244321}">
                <p14:modId xmlns:p14="http://schemas.microsoft.com/office/powerpoint/2010/main" val="1379800366"/>
              </p:ext>
            </p:extLst>
          </p:nvPr>
        </p:nvGraphicFramePr>
        <p:xfrm>
          <a:off x="4371236" y="238428"/>
          <a:ext cx="7502448" cy="6028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87D02121-4498-BC0F-4FC2-B919A6083492}"/>
              </a:ext>
            </a:extLst>
          </p:cNvPr>
          <p:cNvSpPr txBox="1"/>
          <p:nvPr/>
        </p:nvSpPr>
        <p:spPr>
          <a:xfrm>
            <a:off x="498073" y="2706446"/>
            <a:ext cx="3637977" cy="4801314"/>
          </a:xfrm>
          <a:prstGeom prst="rect">
            <a:avLst/>
          </a:prstGeom>
          <a:noFill/>
        </p:spPr>
        <p:txBody>
          <a:bodyPr wrap="square">
            <a:spAutoFit/>
          </a:bodyPr>
          <a:lstStyle/>
          <a:p>
            <a:pPr algn="just"/>
            <a:r>
              <a:rPr lang="en-US" dirty="0">
                <a:solidFill>
                  <a:schemeClr val="bg1"/>
                </a:solidFill>
              </a:rPr>
              <a:t>The Query Editor tool in Redshift allows us to run SQL queries.</a:t>
            </a:r>
          </a:p>
          <a:p>
            <a:pPr algn="just"/>
            <a:endParaRPr lang="en-US" dirty="0">
              <a:solidFill>
                <a:schemeClr val="bg1"/>
              </a:solidFill>
            </a:endParaRPr>
          </a:p>
          <a:p>
            <a:pPr algn="just"/>
            <a:r>
              <a:rPr lang="en-US" dirty="0">
                <a:solidFill>
                  <a:schemeClr val="bg1"/>
                </a:solidFill>
              </a:rPr>
              <a:t>We will create three tables in our data warehouse:</a:t>
            </a:r>
            <a:endParaRPr lang="en-US" sz="1800" i="0" u="none" strike="noStrike" dirty="0">
              <a:solidFill>
                <a:schemeClr val="bg1"/>
              </a:solidFill>
              <a:effectLst/>
            </a:endParaRPr>
          </a:p>
          <a:p>
            <a:pPr algn="just"/>
            <a:r>
              <a:rPr lang="en-US" dirty="0">
                <a:solidFill>
                  <a:schemeClr val="bg1"/>
                </a:solidFill>
              </a:rPr>
              <a:t>Table 1: “financials_combined”</a:t>
            </a:r>
          </a:p>
          <a:p>
            <a:pPr algn="just"/>
            <a:r>
              <a:rPr lang="en-US" sz="1800" i="0" u="none" strike="noStrike" dirty="0">
                <a:solidFill>
                  <a:schemeClr val="bg1"/>
                </a:solidFill>
                <a:effectLst/>
              </a:rPr>
              <a:t>Table 2: “bankrup</a:t>
            </a:r>
            <a:r>
              <a:rPr lang="en-US" dirty="0">
                <a:solidFill>
                  <a:schemeClr val="bg1"/>
                </a:solidFill>
              </a:rPr>
              <a:t>tcy”</a:t>
            </a:r>
          </a:p>
          <a:p>
            <a:pPr algn="just"/>
            <a:r>
              <a:rPr lang="en-US" dirty="0">
                <a:solidFill>
                  <a:schemeClr val="bg1"/>
                </a:solidFill>
              </a:rPr>
              <a:t>Table 3: “</a:t>
            </a:r>
            <a:r>
              <a:rPr lang="en-US" dirty="0" err="1">
                <a:solidFill>
                  <a:schemeClr val="bg1"/>
                </a:solidFill>
              </a:rPr>
              <a:t>training_set</a:t>
            </a:r>
            <a:r>
              <a:rPr lang="en-US" dirty="0">
                <a:solidFill>
                  <a:schemeClr val="bg1"/>
                </a:solidFill>
              </a:rPr>
              <a:t>”</a:t>
            </a:r>
          </a:p>
          <a:p>
            <a:pPr algn="just"/>
            <a:endParaRPr lang="en-US" dirty="0">
              <a:solidFill>
                <a:schemeClr val="bg1"/>
              </a:solidFill>
            </a:endParaRPr>
          </a:p>
          <a:p>
            <a:pPr algn="just"/>
            <a:r>
              <a:rPr lang="en-US" dirty="0">
                <a:solidFill>
                  <a:schemeClr val="bg1"/>
                </a:solidFill>
              </a:rPr>
              <a:t>Load data:</a:t>
            </a:r>
          </a:p>
          <a:p>
            <a:pPr algn="just"/>
            <a:r>
              <a:rPr lang="en-US" dirty="0">
                <a:solidFill>
                  <a:schemeClr val="bg1"/>
                </a:solidFill>
              </a:rPr>
              <a:t>Into “bankruptcy” table.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sz="1800" i="0" u="none" strike="noStrike" dirty="0">
              <a:effectLst/>
            </a:endParaRPr>
          </a:p>
          <a:p>
            <a:endParaRPr lang="en-US" dirty="0"/>
          </a:p>
          <a:p>
            <a:endParaRPr lang="en-US" dirty="0"/>
          </a:p>
        </p:txBody>
      </p:sp>
      <p:pic>
        <p:nvPicPr>
          <p:cNvPr id="32" name="Audio 31">
            <a:extLst>
              <a:ext uri="{FF2B5EF4-FFF2-40B4-BE49-F238E27FC236}">
                <a16:creationId xmlns:a16="http://schemas.microsoft.com/office/drawing/2014/main" id="{EE8F66F1-8FBD-DC68-499D-5C9EBC32687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4866246"/>
      </p:ext>
    </p:extLst>
  </p:cSld>
  <p:clrMapOvr>
    <a:masterClrMapping/>
  </p:clrMapOvr>
  <mc:AlternateContent xmlns:mc="http://schemas.openxmlformats.org/markup-compatibility/2006">
    <mc:Choice xmlns:p14="http://schemas.microsoft.com/office/powerpoint/2010/main" Requires="p14">
      <p:transition spd="slow" p14:dur="2000" advTm="12606"/>
    </mc:Choice>
    <mc:Fallback>
      <p:transition spd="slow" advTm="12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BD4C6-9E5C-63CD-5118-A193A1F30AD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Review / Financials Combined </a:t>
            </a:r>
          </a:p>
        </p:txBody>
      </p:sp>
      <p:pic>
        <p:nvPicPr>
          <p:cNvPr id="4" name="Picture 3" descr="A screenshot of a computer&#10;&#10;Description automatically generated">
            <a:extLst>
              <a:ext uri="{FF2B5EF4-FFF2-40B4-BE49-F238E27FC236}">
                <a16:creationId xmlns:a16="http://schemas.microsoft.com/office/drawing/2014/main" id="{77097B09-A23A-A56F-4CE2-8B9683E67D70}"/>
              </a:ext>
            </a:extLst>
          </p:cNvPr>
          <p:cNvPicPr>
            <a:picLocks noChangeAspect="1"/>
          </p:cNvPicPr>
          <p:nvPr/>
        </p:nvPicPr>
        <p:blipFill>
          <a:blip r:embed="rId4"/>
          <a:stretch>
            <a:fillRect/>
          </a:stretch>
        </p:blipFill>
        <p:spPr>
          <a:xfrm>
            <a:off x="1552978" y="1966293"/>
            <a:ext cx="9086042" cy="4452160"/>
          </a:xfrm>
          <a:prstGeom prst="rect">
            <a:avLst/>
          </a:prstGeom>
        </p:spPr>
      </p:pic>
      <p:pic>
        <p:nvPicPr>
          <p:cNvPr id="5" name="Content Placeholder 4" descr="A black letter m and black text&#10;&#10;Description automatically generated">
            <a:extLst>
              <a:ext uri="{FF2B5EF4-FFF2-40B4-BE49-F238E27FC236}">
                <a16:creationId xmlns:a16="http://schemas.microsoft.com/office/drawing/2014/main" id="{AC21C54F-60C0-07D3-5263-BED2232EEF6F}"/>
              </a:ext>
            </a:extLst>
          </p:cNvPr>
          <p:cNvPicPr>
            <a:picLocks noChangeAspect="1"/>
          </p:cNvPicPr>
          <p:nvPr/>
        </p:nvPicPr>
        <p:blipFill>
          <a:blip r:embed="rId5"/>
          <a:stretch>
            <a:fillRect/>
          </a:stretch>
        </p:blipFill>
        <p:spPr>
          <a:xfrm>
            <a:off x="10904379" y="5706650"/>
            <a:ext cx="1143000" cy="1003300"/>
          </a:xfrm>
          <a:prstGeom prst="rect">
            <a:avLst/>
          </a:prstGeom>
        </p:spPr>
      </p:pic>
      <p:pic>
        <p:nvPicPr>
          <p:cNvPr id="21" name="Audio 20">
            <a:extLst>
              <a:ext uri="{FF2B5EF4-FFF2-40B4-BE49-F238E27FC236}">
                <a16:creationId xmlns:a16="http://schemas.microsoft.com/office/drawing/2014/main" id="{DA30CB7D-6952-B70A-7CBB-C859811AB2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9469906"/>
      </p:ext>
    </p:extLst>
  </p:cSld>
  <p:clrMapOvr>
    <a:masterClrMapping/>
  </p:clrMapOvr>
  <mc:AlternateContent xmlns:mc="http://schemas.openxmlformats.org/markup-compatibility/2006">
    <mc:Choice xmlns:p14="http://schemas.microsoft.com/office/powerpoint/2010/main" Requires="p14">
      <p:transition spd="slow" p14:dur="2000" advTm="10025"/>
    </mc:Choice>
    <mc:Fallback>
      <p:transition spd="slow" advTm="10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CEFF51-DA5C-A943-221D-F0ACA0D3370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  Canva: Model Building</a:t>
            </a:r>
          </a:p>
        </p:txBody>
      </p:sp>
      <p:pic>
        <p:nvPicPr>
          <p:cNvPr id="8" name="Content Placeholder 4" descr="A black letter m and black text&#10;&#10;Description automatically generated">
            <a:extLst>
              <a:ext uri="{FF2B5EF4-FFF2-40B4-BE49-F238E27FC236}">
                <a16:creationId xmlns:a16="http://schemas.microsoft.com/office/drawing/2014/main" id="{86281114-968E-CB5F-CE24-1286B5485203}"/>
              </a:ext>
            </a:extLst>
          </p:cNvPr>
          <p:cNvPicPr>
            <a:picLocks noChangeAspect="1"/>
          </p:cNvPicPr>
          <p:nvPr/>
        </p:nvPicPr>
        <p:blipFill>
          <a:blip r:embed="rId4"/>
          <a:stretch>
            <a:fillRect/>
          </a:stretch>
        </p:blipFill>
        <p:spPr>
          <a:xfrm>
            <a:off x="10904379" y="5706650"/>
            <a:ext cx="1143000" cy="1003300"/>
          </a:xfrm>
          <a:prstGeom prst="rect">
            <a:avLst/>
          </a:prstGeom>
        </p:spPr>
      </p:pic>
      <p:grpSp>
        <p:nvGrpSpPr>
          <p:cNvPr id="9" name="Group 8">
            <a:extLst>
              <a:ext uri="{FF2B5EF4-FFF2-40B4-BE49-F238E27FC236}">
                <a16:creationId xmlns:a16="http://schemas.microsoft.com/office/drawing/2014/main" id="{F73CC9A9-C700-6B2D-EF54-3F621D355AD5}"/>
              </a:ext>
            </a:extLst>
          </p:cNvPr>
          <p:cNvGrpSpPr/>
          <p:nvPr/>
        </p:nvGrpSpPr>
        <p:grpSpPr>
          <a:xfrm>
            <a:off x="184669" y="152906"/>
            <a:ext cx="1308718" cy="1248499"/>
            <a:chOff x="5901132" y="1719601"/>
            <a:chExt cx="1723146" cy="1731685"/>
          </a:xfrm>
        </p:grpSpPr>
        <p:sp>
          <p:nvSpPr>
            <p:cNvPr id="10" name="Rounded Rectangle 9">
              <a:extLst>
                <a:ext uri="{FF2B5EF4-FFF2-40B4-BE49-F238E27FC236}">
                  <a16:creationId xmlns:a16="http://schemas.microsoft.com/office/drawing/2014/main" id="{1433F065-C78C-AC98-E0CB-954EE0C352AE}"/>
                </a:ext>
              </a:extLst>
            </p:cNvPr>
            <p:cNvSpPr/>
            <p:nvPr/>
          </p:nvSpPr>
          <p:spPr>
            <a:xfrm>
              <a:off x="5901132" y="1719601"/>
              <a:ext cx="1723146" cy="1731685"/>
            </a:xfrm>
            <a:prstGeom prst="roundRect">
              <a:avLst>
                <a:gd name="adj" fmla="val 10000"/>
              </a:avLst>
            </a:prstGeom>
            <a:blipFill rotWithShape="0">
              <a:blip r:embed="rId5"/>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1" name="Rounded Rectangle 4">
              <a:extLst>
                <a:ext uri="{FF2B5EF4-FFF2-40B4-BE49-F238E27FC236}">
                  <a16:creationId xmlns:a16="http://schemas.microsoft.com/office/drawing/2014/main" id="{E88327F2-F056-3B39-5A67-E5FE2178D2B3}"/>
                </a:ext>
              </a:extLst>
            </p:cNvPr>
            <p:cNvSpPr txBox="1"/>
            <p:nvPr/>
          </p:nvSpPr>
          <p:spPr>
            <a:xfrm>
              <a:off x="5901132" y="1719601"/>
              <a:ext cx="1723146" cy="1127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endParaRPr lang="en-US" sz="1300" kern="1200" dirty="0"/>
            </a:p>
          </p:txBody>
        </p:sp>
      </p:grpSp>
      <p:pic>
        <p:nvPicPr>
          <p:cNvPr id="13" name="Picture 12">
            <a:extLst>
              <a:ext uri="{FF2B5EF4-FFF2-40B4-BE49-F238E27FC236}">
                <a16:creationId xmlns:a16="http://schemas.microsoft.com/office/drawing/2014/main" id="{A826A400-48BC-53FB-5883-95009B3D4508}"/>
              </a:ext>
            </a:extLst>
          </p:cNvPr>
          <p:cNvPicPr>
            <a:picLocks noChangeAspect="1"/>
          </p:cNvPicPr>
          <p:nvPr/>
        </p:nvPicPr>
        <p:blipFill>
          <a:blip r:embed="rId6"/>
          <a:stretch>
            <a:fillRect/>
          </a:stretch>
        </p:blipFill>
        <p:spPr>
          <a:xfrm>
            <a:off x="3131979" y="1891970"/>
            <a:ext cx="7772400" cy="4079783"/>
          </a:xfrm>
          <a:prstGeom prst="rect">
            <a:avLst/>
          </a:prstGeom>
        </p:spPr>
      </p:pic>
      <p:sp>
        <p:nvSpPr>
          <p:cNvPr id="15" name="TextBox 14">
            <a:extLst>
              <a:ext uri="{FF2B5EF4-FFF2-40B4-BE49-F238E27FC236}">
                <a16:creationId xmlns:a16="http://schemas.microsoft.com/office/drawing/2014/main" id="{EA0F0816-C107-9466-3D24-E2A9EA5DB5BA}"/>
              </a:ext>
            </a:extLst>
          </p:cNvPr>
          <p:cNvSpPr txBox="1"/>
          <p:nvPr/>
        </p:nvSpPr>
        <p:spPr>
          <a:xfrm>
            <a:off x="459351" y="2313258"/>
            <a:ext cx="2086142" cy="4524315"/>
          </a:xfrm>
          <a:prstGeom prst="rect">
            <a:avLst/>
          </a:prstGeom>
          <a:noFill/>
        </p:spPr>
        <p:txBody>
          <a:bodyPr wrap="square">
            <a:spAutoFit/>
          </a:bodyPr>
          <a:lstStyle/>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Using our training_set data we will build our model.</a:t>
            </a:r>
          </a:p>
          <a:p>
            <a:pPr marL="285750" indent="-285750">
              <a:buFont typeface="Arial" panose="020B0604020202020204" pitchFamily="34" charset="0"/>
              <a:buChar char="•"/>
            </a:pPr>
            <a:r>
              <a:rPr lang="en-US" dirty="0">
                <a:solidFill>
                  <a:srgbClr val="000000"/>
                </a:solidFill>
              </a:rPr>
              <a:t>Sagemaker, will try different models, until it finds the model that will make the best predictions.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a:p>
            <a:endParaRPr lang="en-US" sz="1800" dirty="0">
              <a:solidFill>
                <a:srgbClr val="000000"/>
              </a:solidFill>
            </a:endParaRPr>
          </a:p>
        </p:txBody>
      </p:sp>
      <p:pic>
        <p:nvPicPr>
          <p:cNvPr id="30" name="Audio 29">
            <a:extLst>
              <a:ext uri="{FF2B5EF4-FFF2-40B4-BE49-F238E27FC236}">
                <a16:creationId xmlns:a16="http://schemas.microsoft.com/office/drawing/2014/main" id="{4ED71930-D0E1-A8FB-DF02-7AB1B327E1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1657422"/>
      </p:ext>
    </p:extLst>
  </p:cSld>
  <p:clrMapOvr>
    <a:masterClrMapping/>
  </p:clrMapOvr>
  <mc:AlternateContent xmlns:mc="http://schemas.openxmlformats.org/markup-compatibility/2006">
    <mc:Choice xmlns:p14="http://schemas.microsoft.com/office/powerpoint/2010/main" Requires="p14">
      <p:transition spd="slow" p14:dur="2000" advTm="11262"/>
    </mc:Choice>
    <mc:Fallback>
      <p:transition spd="slow" advTm="11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3036</TotalTime>
  <Words>957</Words>
  <Application>Microsoft Macintosh PowerPoint</Application>
  <PresentationFormat>Widescreen</PresentationFormat>
  <Paragraphs>199</Paragraphs>
  <Slides>16</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Aptos Narrow</vt:lpstr>
      <vt:lpstr>Arial</vt:lpstr>
      <vt:lpstr>Lato Extended</vt:lpstr>
      <vt:lpstr>Office Theme</vt:lpstr>
      <vt:lpstr>Cloud Native Data Architecture</vt:lpstr>
      <vt:lpstr>Data Flow Diagram_Cloud Native Data Architecture</vt:lpstr>
      <vt:lpstr>PowerPoint Presentation</vt:lpstr>
      <vt:lpstr>AWS GLUE</vt:lpstr>
      <vt:lpstr>AWS – Glue - Training Set ETL</vt:lpstr>
      <vt:lpstr>Redshift / Data Warehouse</vt:lpstr>
      <vt:lpstr>Redshift – Query Editor</vt:lpstr>
      <vt:lpstr>Review / Financials Combined </vt:lpstr>
      <vt:lpstr>  Canva: Model Building</vt:lpstr>
      <vt:lpstr>Canvas: Model Building</vt:lpstr>
      <vt:lpstr>Analysis</vt:lpstr>
      <vt:lpstr>Analysis</vt:lpstr>
      <vt:lpstr>Analysis</vt:lpstr>
      <vt:lpstr>Analysis / Confusion Matrix</vt:lpstr>
      <vt:lpstr>Predictions</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Marcela A. Salazar Hernandez</dc:creator>
  <cp:lastModifiedBy>Marcela A. Salazar Hernandez</cp:lastModifiedBy>
  <cp:revision>42</cp:revision>
  <dcterms:created xsi:type="dcterms:W3CDTF">2024-10-04T22:29:47Z</dcterms:created>
  <dcterms:modified xsi:type="dcterms:W3CDTF">2024-10-07T01:05:55Z</dcterms:modified>
</cp:coreProperties>
</file>